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1"/>
  </p:sldMasterIdLst>
  <p:notesMasterIdLst>
    <p:notesMasterId r:id="rId15"/>
  </p:notesMasterIdLst>
  <p:sldIdLst>
    <p:sldId id="256" r:id="rId2"/>
    <p:sldId id="257" r:id="rId3"/>
    <p:sldId id="266" r:id="rId4"/>
    <p:sldId id="258" r:id="rId5"/>
    <p:sldId id="259" r:id="rId6"/>
    <p:sldId id="261" r:id="rId7"/>
    <p:sldId id="260" r:id="rId8"/>
    <p:sldId id="268" r:id="rId9"/>
    <p:sldId id="262" r:id="rId10"/>
    <p:sldId id="263" r:id="rId11"/>
    <p:sldId id="264" r:id="rId12"/>
    <p:sldId id="267" r:id="rId13"/>
    <p:sldId id="265" r:id="rId14"/>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28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4754879" y="2357120"/>
            <a:ext cx="8637271" cy="2905757"/>
          </a:xfrm>
        </p:spPr>
        <p:txBody>
          <a:bodyPr anchor="b">
            <a:normAutofit/>
          </a:bodyPr>
          <a:lstStyle>
            <a:lvl1pPr algn="r">
              <a:defRPr sz="5760">
                <a:effectLst/>
              </a:defRPr>
            </a:lvl1pPr>
          </a:lstStyle>
          <a:p>
            <a:r>
              <a:rPr lang="en-US"/>
              <a:t>Click to edit Master title style</a:t>
            </a:r>
            <a:endParaRPr lang="en-US" dirty="0"/>
          </a:p>
        </p:txBody>
      </p:sp>
      <p:sp>
        <p:nvSpPr>
          <p:cNvPr id="3" name="Subtitle 2"/>
          <p:cNvSpPr>
            <a:spLocks noGrp="1"/>
          </p:cNvSpPr>
          <p:nvPr>
            <p:ph type="subTitle" idx="1"/>
          </p:nvPr>
        </p:nvSpPr>
        <p:spPr>
          <a:xfrm>
            <a:off x="4754879" y="5262879"/>
            <a:ext cx="8637271" cy="1686560"/>
          </a:xfrm>
        </p:spPr>
        <p:txBody>
          <a:bodyPr anchor="t">
            <a:normAutofit/>
          </a:bodyPr>
          <a:lstStyle>
            <a:lvl1pPr marL="0" indent="0" algn="r">
              <a:buNone/>
              <a:defRPr sz="2160" cap="all">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0719070" y="7044691"/>
            <a:ext cx="1920240" cy="453390"/>
          </a:xfrm>
        </p:spPr>
        <p:txBody>
          <a:bodyPr/>
          <a:lstStyle/>
          <a:p>
            <a:fld id="{ECD19FB2-3AAB-4D03-B13A-2960828C78E3}" type="datetimeFigureOut">
              <a:rPr lang="en-US" smtClean="0"/>
              <a:t>5/31/2024</a:t>
            </a:fld>
            <a:endParaRPr lang="en-US" dirty="0"/>
          </a:p>
        </p:txBody>
      </p:sp>
      <p:sp>
        <p:nvSpPr>
          <p:cNvPr id="5" name="Footer Placeholder 4"/>
          <p:cNvSpPr>
            <a:spLocks noGrp="1"/>
          </p:cNvSpPr>
          <p:nvPr>
            <p:ph type="ftr" sz="quarter" idx="11"/>
          </p:nvPr>
        </p:nvSpPr>
        <p:spPr>
          <a:xfrm>
            <a:off x="4754879" y="7044691"/>
            <a:ext cx="5872750" cy="453390"/>
          </a:xfrm>
        </p:spPr>
        <p:txBody>
          <a:bodyPr/>
          <a:lstStyle/>
          <a:p>
            <a:endParaRPr lang="en-US" dirty="0"/>
          </a:p>
        </p:txBody>
      </p:sp>
      <p:sp>
        <p:nvSpPr>
          <p:cNvPr id="6" name="Slide Number Placeholder 5"/>
          <p:cNvSpPr>
            <a:spLocks noGrp="1"/>
          </p:cNvSpPr>
          <p:nvPr>
            <p:ph type="sldNum" sz="quarter" idx="12"/>
          </p:nvPr>
        </p:nvSpPr>
        <p:spPr>
          <a:xfrm>
            <a:off x="12730750" y="7044691"/>
            <a:ext cx="661400" cy="45339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6891312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5679438"/>
            <a:ext cx="12157712"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45921" y="1118535"/>
            <a:ext cx="10511792" cy="37979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22961" y="6359524"/>
            <a:ext cx="12157712" cy="59245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smtClean="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75118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749039"/>
          </a:xfrm>
        </p:spPr>
        <p:txBody>
          <a:bodyPr anchor="ctr">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822960" y="5212080"/>
            <a:ext cx="12157714"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F1133-3259-4C45-BABA-5B62D9C6F78D}"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507820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2" name="TextBox 11"/>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3" name="TextBox 12"/>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6"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17450" y="4023360"/>
            <a:ext cx="11207021"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24959" y="5212080"/>
            <a:ext cx="12182840"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F1133-3259-4C45-BABA-5B62D9C6F78D}"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9497702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3" y="3970297"/>
            <a:ext cx="12157710"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822961" y="5732857"/>
            <a:ext cx="12157711"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F1133-3259-4C45-BABA-5B62D9C6F78D}"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471811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3" name="TextBox 12"/>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4" name="TextBox 13"/>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6"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22960" y="4663440"/>
            <a:ext cx="12162523" cy="1066800"/>
          </a:xfrm>
        </p:spPr>
        <p:txBody>
          <a:bodyPr vert="horz" lIns="91440" tIns="45720" rIns="91440" bIns="45720" rtlCol="0" anchor="b">
            <a:normAutofit/>
          </a:bodyPr>
          <a:lstStyle>
            <a:lvl1pP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59" y="5730240"/>
            <a:ext cx="12162523" cy="121920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F1133-3259-4C45-BABA-5B62D9C6F78D}"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9074119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29183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22961" y="4206240"/>
            <a:ext cx="12157714"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60" y="5212080"/>
            <a:ext cx="12157714"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F1133-3259-4C45-BABA-5B62D9C6F78D}"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787499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8" name="Title 1"/>
          <p:cNvSpPr>
            <a:spLocks noGrp="1"/>
          </p:cNvSpPr>
          <p:nvPr>
            <p:ph type="title"/>
          </p:nvPr>
        </p:nvSpPr>
        <p:spPr>
          <a:xfrm>
            <a:off x="822962" y="731521"/>
            <a:ext cx="12157710" cy="174752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533027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Vertical Title 1"/>
          <p:cNvSpPr>
            <a:spLocks noGrp="1"/>
          </p:cNvSpPr>
          <p:nvPr>
            <p:ph type="title" orient="vert"/>
          </p:nvPr>
        </p:nvSpPr>
        <p:spPr>
          <a:xfrm>
            <a:off x="10390410" y="731520"/>
            <a:ext cx="2590262"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22960" y="731520"/>
            <a:ext cx="9398539" cy="62179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164555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021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73333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3970297"/>
            <a:ext cx="12157712" cy="1762560"/>
          </a:xfrm>
        </p:spPr>
        <p:txBody>
          <a:bodyPr anchor="b"/>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822959" y="5732857"/>
            <a:ext cx="12157714" cy="1032480"/>
          </a:xfrm>
        </p:spPr>
        <p:txBody>
          <a:bodyPr anchor="t">
            <a:normAutofit/>
          </a:bodyPr>
          <a:lstStyle>
            <a:lvl1pPr marL="0" indent="0" algn="l">
              <a:buNone/>
              <a:defRPr sz="2400" cap="all">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5/31/2024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84600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2" y="2570480"/>
            <a:ext cx="5994401" cy="43789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86274" y="2570481"/>
            <a:ext cx="5994398" cy="43789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56557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68404" y="2661921"/>
            <a:ext cx="5650865"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2" y="3444241"/>
            <a:ext cx="5996308"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315204" y="2672081"/>
            <a:ext cx="5667376"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88180" y="3444241"/>
            <a:ext cx="5994401"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5/31/2024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75119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5/31/2024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59507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Date Placeholder 1"/>
          <p:cNvSpPr>
            <a:spLocks noGrp="1"/>
          </p:cNvSpPr>
          <p:nvPr>
            <p:ph type="dt" sz="half" idx="10"/>
          </p:nvPr>
        </p:nvSpPr>
        <p:spPr/>
        <p:txBody>
          <a:bodyPr/>
          <a:lstStyle/>
          <a:p>
            <a:fld id="{E7884882-FB12-4BC8-9960-9AD8104D7FAE}" type="datetimeFigureOut">
              <a:rPr lang="en-US" smtClean="0"/>
              <a:t>5/31/2024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353601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2489200"/>
            <a:ext cx="4417062"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577841" y="731521"/>
            <a:ext cx="7402831" cy="62179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1" y="4135120"/>
            <a:ext cx="4417062" cy="219456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224582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0" y="1920240"/>
            <a:ext cx="7397584" cy="164592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043504" y="1097280"/>
            <a:ext cx="3937169" cy="54864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22960" y="3566160"/>
            <a:ext cx="7397584" cy="219456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5/31/2024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44319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2" y="731521"/>
            <a:ext cx="12157710" cy="174752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2" y="2570481"/>
            <a:ext cx="12157710" cy="437896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07592" y="7044691"/>
            <a:ext cx="192024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51CF1133-3259-4C45-BABA-5B62D9C6F78D}" type="datetimeFigureOut">
              <a:rPr lang="en-US" smtClean="0"/>
              <a:t>5/31/2024</a:t>
            </a:fld>
            <a:endParaRPr lang="en-US" dirty="0"/>
          </a:p>
        </p:txBody>
      </p:sp>
      <p:sp>
        <p:nvSpPr>
          <p:cNvPr id="5" name="Footer Placeholder 4"/>
          <p:cNvSpPr>
            <a:spLocks noGrp="1"/>
          </p:cNvSpPr>
          <p:nvPr>
            <p:ph type="ftr" sz="quarter" idx="3"/>
          </p:nvPr>
        </p:nvSpPr>
        <p:spPr>
          <a:xfrm>
            <a:off x="822961" y="7044691"/>
            <a:ext cx="9393191" cy="45339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319273" y="7044691"/>
            <a:ext cx="66140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84281994"/>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Lst>
  <p:hf sldNum="0" hdr="0" ftr="0" dt="0"/>
  <p:txStyles>
    <p:titleStyle>
      <a:lvl1pPr algn="l" defTabSz="548640" rtl="0" eaLnBrk="1" latinLnBrk="0" hangingPunct="1">
        <a:spcBef>
          <a:spcPct val="0"/>
        </a:spcBef>
        <a:buNone/>
        <a:defRPr sz="432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ts val="0"/>
        </a:spcBef>
        <a:spcAft>
          <a:spcPts val="1200"/>
        </a:spcAft>
        <a:buClr>
          <a:schemeClr val="tx1"/>
        </a:buClr>
        <a:buSzPct val="100000"/>
        <a:buFont typeface="Arial"/>
        <a:buChar char="•"/>
        <a:defRPr sz="2160" kern="1200" cap="none">
          <a:solidFill>
            <a:schemeClr val="tx1"/>
          </a:solidFill>
          <a:effectLst/>
          <a:latin typeface="+mn-lt"/>
          <a:ea typeface="+mn-ea"/>
          <a:cs typeface="+mn-cs"/>
        </a:defRPr>
      </a:lvl1pPr>
      <a:lvl2pPr marL="891540" indent="-342900" algn="l" defTabSz="548640" rtl="0" eaLnBrk="1" latinLnBrk="0" hangingPunct="1">
        <a:spcBef>
          <a:spcPts val="0"/>
        </a:spcBef>
        <a:spcAft>
          <a:spcPts val="1200"/>
        </a:spcAft>
        <a:buClr>
          <a:schemeClr val="tx1"/>
        </a:buClr>
        <a:buSzPct val="100000"/>
        <a:buFont typeface="Arial"/>
        <a:buChar char="•"/>
        <a:defRPr sz="1920" kern="1200" cap="none">
          <a:solidFill>
            <a:schemeClr val="tx1"/>
          </a:solidFill>
          <a:effectLst/>
          <a:latin typeface="+mn-lt"/>
          <a:ea typeface="+mn-ea"/>
          <a:cs typeface="+mn-cs"/>
        </a:defRPr>
      </a:lvl2pPr>
      <a:lvl3pPr marL="1440180" indent="-342900" algn="l" defTabSz="548640" rtl="0" eaLnBrk="1" latinLnBrk="0" hangingPunct="1">
        <a:spcBef>
          <a:spcPts val="0"/>
        </a:spcBef>
        <a:spcAft>
          <a:spcPts val="1200"/>
        </a:spcAft>
        <a:buClr>
          <a:schemeClr val="tx1"/>
        </a:buClr>
        <a:buSzPct val="100000"/>
        <a:buFont typeface="Arial"/>
        <a:buChar char="•"/>
        <a:defRPr sz="1680" kern="1200" cap="none">
          <a:solidFill>
            <a:schemeClr val="tx1"/>
          </a:solidFill>
          <a:effectLst/>
          <a:latin typeface="+mn-lt"/>
          <a:ea typeface="+mn-ea"/>
          <a:cs typeface="+mn-cs"/>
        </a:defRPr>
      </a:lvl3pPr>
      <a:lvl4pPr marL="185166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4pPr>
      <a:lvl5pPr marL="240030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5pPr>
      <a:lvl6pPr marL="301752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6pPr>
      <a:lvl7pPr marL="356616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7pPr>
      <a:lvl8pPr marL="411480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8pPr>
      <a:lvl9pPr marL="466344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480661"/>
            <a:ext cx="7477601" cy="2874645"/>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Introduction to Twitter Sentiment Analysis</a:t>
            </a:r>
            <a:endParaRPr lang="en-US" sz="6036" dirty="0"/>
          </a:p>
        </p:txBody>
      </p:sp>
      <p:sp>
        <p:nvSpPr>
          <p:cNvPr id="6" name="Text 2"/>
          <p:cNvSpPr/>
          <p:nvPr/>
        </p:nvSpPr>
        <p:spPr>
          <a:xfrm>
            <a:off x="833199" y="4688562"/>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Explore the power of understanding public sentiment on the world's most influential social media platform. Twitter sentiment analysis unlocks insights into how users perceive brands, events, and trends, enabling data-driven decision making.</a:t>
            </a:r>
            <a:endParaRPr lang="en-US" sz="1750" dirty="0"/>
          </a:p>
        </p:txBody>
      </p:sp>
      <p:sp>
        <p:nvSpPr>
          <p:cNvPr id="7" name="Shape 3"/>
          <p:cNvSpPr/>
          <p:nvPr/>
        </p:nvSpPr>
        <p:spPr>
          <a:xfrm>
            <a:off x="833199" y="6376749"/>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8" name="Image 2" descr="preencoded.png"/>
          <p:cNvPicPr>
            <a:picLocks noChangeAspect="1"/>
          </p:cNvPicPr>
          <p:nvPr/>
        </p:nvPicPr>
        <p:blipFill>
          <a:blip r:embed="rId5"/>
          <a:stretch>
            <a:fillRect/>
          </a:stretch>
        </p:blipFill>
        <p:spPr>
          <a:xfrm>
            <a:off x="840819" y="6384369"/>
            <a:ext cx="340162" cy="340162"/>
          </a:xfrm>
          <a:prstGeom prst="rect">
            <a:avLst/>
          </a:prstGeom>
        </p:spPr>
      </p:pic>
      <p:sp>
        <p:nvSpPr>
          <p:cNvPr id="9" name="Text 4"/>
          <p:cNvSpPr/>
          <p:nvPr/>
        </p:nvSpPr>
        <p:spPr>
          <a:xfrm>
            <a:off x="1299686" y="6360081"/>
            <a:ext cx="2811304" cy="388858"/>
          </a:xfrm>
          <a:prstGeom prst="rect">
            <a:avLst/>
          </a:prstGeom>
          <a:noFill/>
          <a:ln/>
        </p:spPr>
        <p:txBody>
          <a:bodyPr wrap="none" rtlCol="0" anchor="t"/>
          <a:lstStyle/>
          <a:p>
            <a:pPr marL="0" indent="0" algn="l">
              <a:lnSpc>
                <a:spcPts val="3062"/>
              </a:lnSpc>
              <a:buNone/>
            </a:pPr>
            <a:r>
              <a:rPr lang="en-US" sz="2187" b="1" dirty="0">
                <a:solidFill>
                  <a:srgbClr val="DCD7E5"/>
                </a:solidFill>
                <a:latin typeface="Heebo" pitchFamily="34" charset="0"/>
                <a:ea typeface="Heebo" pitchFamily="34" charset="-122"/>
                <a:cs typeface="Heebo" pitchFamily="34" charset="-120"/>
              </a:rPr>
              <a:t>by B. FARUQ HUSSAIN</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p>
        </p:txBody>
      </p:sp>
      <p:sp>
        <p:nvSpPr>
          <p:cNvPr id="4" name="Text 1"/>
          <p:cNvSpPr/>
          <p:nvPr/>
        </p:nvSpPr>
        <p:spPr>
          <a:xfrm>
            <a:off x="2037993" y="757476"/>
            <a:ext cx="10554414" cy="1388745"/>
          </a:xfrm>
          <a:prstGeom prst="rect">
            <a:avLst/>
          </a:prstGeom>
          <a:noFill/>
          <a:ln/>
        </p:spPr>
        <p:txBody>
          <a:bodyPr wrap="square" rtlCol="0" anchor="t"/>
          <a:lstStyle/>
          <a:p>
            <a:pPr marL="0" indent="0">
              <a:lnSpc>
                <a:spcPts val="5468"/>
              </a:lnSpc>
              <a:buNone/>
            </a:pPr>
            <a:r>
              <a:rPr lang="en-US" sz="4374" dirty="0"/>
              <a:t>Risk and Challenges</a:t>
            </a:r>
          </a:p>
        </p:txBody>
      </p:sp>
      <p:sp>
        <p:nvSpPr>
          <p:cNvPr id="18" name="TextBox 17">
            <a:extLst>
              <a:ext uri="{FF2B5EF4-FFF2-40B4-BE49-F238E27FC236}">
                <a16:creationId xmlns:a16="http://schemas.microsoft.com/office/drawing/2014/main" id="{20B93555-493C-5156-3568-C6C8B8BC48FB}"/>
              </a:ext>
            </a:extLst>
          </p:cNvPr>
          <p:cNvSpPr txBox="1"/>
          <p:nvPr/>
        </p:nvSpPr>
        <p:spPr>
          <a:xfrm>
            <a:off x="1580793" y="2876203"/>
            <a:ext cx="10554414" cy="2246769"/>
          </a:xfrm>
          <a:prstGeom prst="rect">
            <a:avLst/>
          </a:prstGeom>
          <a:solidFill>
            <a:schemeClr val="accent2"/>
          </a:solidFill>
        </p:spPr>
        <p:txBody>
          <a:bodyPr wrap="square" rtlCol="0">
            <a:spAutoFit/>
          </a:bodyPr>
          <a:lstStyle/>
          <a:p>
            <a:r>
              <a:rPr lang="en-IN" sz="2000" dirty="0">
                <a:latin typeface="Heebo" pitchFamily="2" charset="-79"/>
                <a:cs typeface="Heebo" pitchFamily="2" charset="-79"/>
              </a:rPr>
              <a:t>Data Quality: Ensuring accurate and representative Twitter data for reliable sentiment analysis. Model Optimization: Optimizing machine learning models for accurate sentiment classification. Overfitting Risk: Avoiding overfitting to ensure generalization to new tweets. Ethical Considerations: Addressing privacy, bias, and responsible data handling in sentiment analysis.</a:t>
            </a:r>
          </a:p>
          <a:p>
            <a:r>
              <a:rPr lang="en-IN" sz="2000" dirty="0">
                <a:latin typeface="Heebo" pitchFamily="2" charset="-79"/>
                <a:cs typeface="Heebo" pitchFamily="2" charset="-79"/>
              </a:rPr>
              <a:t> Interpretability: Ensuring model interpretability for transparent results. </a:t>
            </a:r>
          </a:p>
          <a:p>
            <a:r>
              <a:rPr lang="en-IN" sz="2000" dirty="0">
                <a:latin typeface="Heebo" pitchFamily="2" charset="-79"/>
                <a:cs typeface="Heebo" pitchFamily="2" charset="-79"/>
              </a:rPr>
              <a:t>Regulatory Compliance: Adhering to data privacy regulations and standards during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648"/>
          </a:xfrm>
          <a:prstGeom prst="rect">
            <a:avLst/>
          </a:prstGeom>
          <a:solidFill>
            <a:srgbClr val="0D0A2C">
              <a:alpha val="75000"/>
            </a:srgbClr>
          </a:solidFill>
          <a:ln/>
        </p:spPr>
        <p:txBody>
          <a:bodyPr/>
          <a:lstStyle/>
          <a:p>
            <a:endParaRPr lang="en-IN"/>
          </a:p>
        </p:txBody>
      </p:sp>
      <p:sp>
        <p:nvSpPr>
          <p:cNvPr id="4" name="Text 1"/>
          <p:cNvSpPr/>
          <p:nvPr/>
        </p:nvSpPr>
        <p:spPr>
          <a:xfrm>
            <a:off x="2397681" y="569357"/>
            <a:ext cx="9835039" cy="1294209"/>
          </a:xfrm>
          <a:prstGeom prst="rect">
            <a:avLst/>
          </a:prstGeom>
          <a:noFill/>
          <a:ln/>
        </p:spPr>
        <p:txBody>
          <a:bodyPr wrap="square" rtlCol="0" anchor="t"/>
          <a:lstStyle/>
          <a:p>
            <a:pPr marL="0" indent="0">
              <a:lnSpc>
                <a:spcPts val="5095"/>
              </a:lnSpc>
              <a:buNone/>
            </a:pPr>
            <a:r>
              <a:rPr lang="en-US" sz="4076" dirty="0">
                <a:solidFill>
                  <a:srgbClr val="F2F0F4"/>
                </a:solidFill>
                <a:latin typeface="Montserrat" pitchFamily="34" charset="0"/>
                <a:ea typeface="Montserrat" pitchFamily="34" charset="-122"/>
                <a:cs typeface="Montserrat" pitchFamily="34" charset="-120"/>
              </a:rPr>
              <a:t>Real-World Applications of Twitter Sentiment Analysis</a:t>
            </a:r>
            <a:endParaRPr lang="en-US" sz="4076" dirty="0"/>
          </a:p>
        </p:txBody>
      </p:sp>
      <p:pic>
        <p:nvPicPr>
          <p:cNvPr id="5" name="Image 1" descr="preencoded.png"/>
          <p:cNvPicPr>
            <a:picLocks noChangeAspect="1"/>
          </p:cNvPicPr>
          <p:nvPr/>
        </p:nvPicPr>
        <p:blipFill>
          <a:blip r:embed="rId4"/>
          <a:stretch>
            <a:fillRect/>
          </a:stretch>
        </p:blipFill>
        <p:spPr>
          <a:xfrm>
            <a:off x="2397681" y="2277666"/>
            <a:ext cx="2225873" cy="1375648"/>
          </a:xfrm>
          <a:prstGeom prst="rect">
            <a:avLst/>
          </a:prstGeom>
        </p:spPr>
      </p:pic>
      <p:sp>
        <p:nvSpPr>
          <p:cNvPr id="6" name="Text 2"/>
          <p:cNvSpPr/>
          <p:nvPr/>
        </p:nvSpPr>
        <p:spPr>
          <a:xfrm>
            <a:off x="2397681" y="3912037"/>
            <a:ext cx="2225873" cy="646986"/>
          </a:xfrm>
          <a:prstGeom prst="rect">
            <a:avLst/>
          </a:prstGeom>
          <a:noFill/>
          <a:ln/>
        </p:spPr>
        <p:txBody>
          <a:bodyPr wrap="square" rtlCol="0" anchor="t"/>
          <a:lstStyle/>
          <a:p>
            <a:pPr marL="0" indent="0" algn="l">
              <a:lnSpc>
                <a:spcPts val="2547"/>
              </a:lnSpc>
              <a:buNone/>
            </a:pPr>
            <a:r>
              <a:rPr lang="en-US" sz="2038" dirty="0">
                <a:solidFill>
                  <a:srgbClr val="DCD7E5"/>
                </a:solidFill>
                <a:latin typeface="Montserrat" pitchFamily="34" charset="0"/>
                <a:ea typeface="Montserrat" pitchFamily="34" charset="-122"/>
                <a:cs typeface="Montserrat" pitchFamily="34" charset="-120"/>
              </a:rPr>
              <a:t>Business Intelligence</a:t>
            </a:r>
            <a:endParaRPr lang="en-US" sz="2038" dirty="0"/>
          </a:p>
        </p:txBody>
      </p:sp>
      <p:sp>
        <p:nvSpPr>
          <p:cNvPr id="7" name="Text 3"/>
          <p:cNvSpPr/>
          <p:nvPr/>
        </p:nvSpPr>
        <p:spPr>
          <a:xfrm>
            <a:off x="2397681" y="4683204"/>
            <a:ext cx="2225873" cy="2981087"/>
          </a:xfrm>
          <a:prstGeom prst="rect">
            <a:avLst/>
          </a:prstGeom>
          <a:noFill/>
          <a:ln/>
        </p:spPr>
        <p:txBody>
          <a:bodyPr wrap="square" rtlCol="0" anchor="t"/>
          <a:lstStyle/>
          <a:p>
            <a:pPr marL="0" indent="0" algn="l">
              <a:lnSpc>
                <a:spcPts val="2609"/>
              </a:lnSpc>
              <a:buNone/>
            </a:pPr>
            <a:r>
              <a:rPr lang="en-US" sz="1630" dirty="0">
                <a:solidFill>
                  <a:srgbClr val="DCD7E5"/>
                </a:solidFill>
                <a:latin typeface="Heebo" pitchFamily="34" charset="0"/>
                <a:ea typeface="Heebo" pitchFamily="34" charset="-122"/>
                <a:cs typeface="Heebo" pitchFamily="34" charset="-120"/>
              </a:rPr>
              <a:t>Leverage Twitter sentiment analysis to gain real-time insights into customer perceptions, brand reputation, and emerging market trends, informing strategic decision-making.</a:t>
            </a:r>
            <a:endParaRPr lang="en-US" sz="1630" dirty="0"/>
          </a:p>
        </p:txBody>
      </p:sp>
      <p:pic>
        <p:nvPicPr>
          <p:cNvPr id="8" name="Image 2" descr="preencoded.png"/>
          <p:cNvPicPr>
            <a:picLocks noChangeAspect="1"/>
          </p:cNvPicPr>
          <p:nvPr/>
        </p:nvPicPr>
        <p:blipFill>
          <a:blip r:embed="rId5"/>
          <a:stretch>
            <a:fillRect/>
          </a:stretch>
        </p:blipFill>
        <p:spPr>
          <a:xfrm>
            <a:off x="4934069" y="2277666"/>
            <a:ext cx="2225873" cy="1375648"/>
          </a:xfrm>
          <a:prstGeom prst="rect">
            <a:avLst/>
          </a:prstGeom>
        </p:spPr>
      </p:pic>
      <p:sp>
        <p:nvSpPr>
          <p:cNvPr id="9" name="Text 4"/>
          <p:cNvSpPr/>
          <p:nvPr/>
        </p:nvSpPr>
        <p:spPr>
          <a:xfrm>
            <a:off x="4934069" y="3912037"/>
            <a:ext cx="2225873" cy="323493"/>
          </a:xfrm>
          <a:prstGeom prst="rect">
            <a:avLst/>
          </a:prstGeom>
          <a:noFill/>
          <a:ln/>
        </p:spPr>
        <p:txBody>
          <a:bodyPr wrap="none" rtlCol="0" anchor="t"/>
          <a:lstStyle/>
          <a:p>
            <a:pPr marL="0" indent="0" algn="l">
              <a:lnSpc>
                <a:spcPts val="2547"/>
              </a:lnSpc>
              <a:buNone/>
            </a:pPr>
            <a:r>
              <a:rPr lang="en-US" sz="2038" dirty="0">
                <a:solidFill>
                  <a:srgbClr val="DCD7E5"/>
                </a:solidFill>
                <a:latin typeface="Montserrat" pitchFamily="34" charset="0"/>
                <a:ea typeface="Montserrat" pitchFamily="34" charset="-122"/>
                <a:cs typeface="Montserrat" pitchFamily="34" charset="-120"/>
              </a:rPr>
              <a:t>Political Insights</a:t>
            </a:r>
            <a:endParaRPr lang="en-US" sz="2038" dirty="0"/>
          </a:p>
        </p:txBody>
      </p:sp>
      <p:sp>
        <p:nvSpPr>
          <p:cNvPr id="10" name="Text 5"/>
          <p:cNvSpPr/>
          <p:nvPr/>
        </p:nvSpPr>
        <p:spPr>
          <a:xfrm>
            <a:off x="4934069" y="4359712"/>
            <a:ext cx="2225873" cy="2981087"/>
          </a:xfrm>
          <a:prstGeom prst="rect">
            <a:avLst/>
          </a:prstGeom>
          <a:noFill/>
          <a:ln/>
        </p:spPr>
        <p:txBody>
          <a:bodyPr wrap="square" rtlCol="0" anchor="t"/>
          <a:lstStyle/>
          <a:p>
            <a:pPr marL="0" indent="0" algn="l">
              <a:lnSpc>
                <a:spcPts val="2609"/>
              </a:lnSpc>
              <a:buNone/>
            </a:pPr>
            <a:r>
              <a:rPr lang="en-US" sz="1630" dirty="0">
                <a:solidFill>
                  <a:srgbClr val="DCD7E5"/>
                </a:solidFill>
                <a:latin typeface="Heebo" pitchFamily="34" charset="0"/>
                <a:ea typeface="Heebo" pitchFamily="34" charset="-122"/>
                <a:cs typeface="Heebo" pitchFamily="34" charset="-120"/>
              </a:rPr>
              <a:t>Understand public sentiment towards political figures, campaigns, and policies by monitoring and analyzing Twitter conversations, empowering data-driven governance.</a:t>
            </a:r>
            <a:endParaRPr lang="en-US" sz="1630" dirty="0"/>
          </a:p>
        </p:txBody>
      </p:sp>
      <p:pic>
        <p:nvPicPr>
          <p:cNvPr id="11" name="Image 3" descr="preencoded.png"/>
          <p:cNvPicPr>
            <a:picLocks noChangeAspect="1"/>
          </p:cNvPicPr>
          <p:nvPr/>
        </p:nvPicPr>
        <p:blipFill>
          <a:blip r:embed="rId6"/>
          <a:stretch>
            <a:fillRect/>
          </a:stretch>
        </p:blipFill>
        <p:spPr>
          <a:xfrm>
            <a:off x="7470458" y="2277666"/>
            <a:ext cx="2225873" cy="1375648"/>
          </a:xfrm>
          <a:prstGeom prst="rect">
            <a:avLst/>
          </a:prstGeom>
        </p:spPr>
      </p:pic>
      <p:sp>
        <p:nvSpPr>
          <p:cNvPr id="12" name="Text 6"/>
          <p:cNvSpPr/>
          <p:nvPr/>
        </p:nvSpPr>
        <p:spPr>
          <a:xfrm>
            <a:off x="7470458" y="3912037"/>
            <a:ext cx="2225873" cy="646986"/>
          </a:xfrm>
          <a:prstGeom prst="rect">
            <a:avLst/>
          </a:prstGeom>
          <a:noFill/>
          <a:ln/>
        </p:spPr>
        <p:txBody>
          <a:bodyPr wrap="square" rtlCol="0" anchor="t"/>
          <a:lstStyle/>
          <a:p>
            <a:pPr marL="0" indent="0" algn="l">
              <a:lnSpc>
                <a:spcPts val="2547"/>
              </a:lnSpc>
              <a:buNone/>
            </a:pPr>
            <a:r>
              <a:rPr lang="en-US" sz="2038" dirty="0">
                <a:solidFill>
                  <a:srgbClr val="DCD7E5"/>
                </a:solidFill>
                <a:latin typeface="Montserrat" pitchFamily="34" charset="0"/>
                <a:ea typeface="Montserrat" pitchFamily="34" charset="-122"/>
                <a:cs typeface="Montserrat" pitchFamily="34" charset="-120"/>
              </a:rPr>
              <a:t>Crisis Communication</a:t>
            </a:r>
            <a:endParaRPr lang="en-US" sz="2038" dirty="0"/>
          </a:p>
        </p:txBody>
      </p:sp>
      <p:sp>
        <p:nvSpPr>
          <p:cNvPr id="13" name="Text 7"/>
          <p:cNvSpPr/>
          <p:nvPr/>
        </p:nvSpPr>
        <p:spPr>
          <a:xfrm>
            <a:off x="7470458" y="4683204"/>
            <a:ext cx="2225873" cy="2981087"/>
          </a:xfrm>
          <a:prstGeom prst="rect">
            <a:avLst/>
          </a:prstGeom>
          <a:noFill/>
          <a:ln/>
        </p:spPr>
        <p:txBody>
          <a:bodyPr wrap="square" rtlCol="0" anchor="t"/>
          <a:lstStyle/>
          <a:p>
            <a:pPr marL="0" indent="0" algn="l">
              <a:lnSpc>
                <a:spcPts val="2609"/>
              </a:lnSpc>
              <a:buNone/>
            </a:pPr>
            <a:r>
              <a:rPr lang="en-US" sz="1630" dirty="0">
                <a:solidFill>
                  <a:srgbClr val="DCD7E5"/>
                </a:solidFill>
                <a:latin typeface="Heebo" pitchFamily="34" charset="0"/>
                <a:ea typeface="Heebo" pitchFamily="34" charset="-122"/>
                <a:cs typeface="Heebo" pitchFamily="34" charset="-120"/>
              </a:rPr>
              <a:t>Leverage Twitter sentiment analysis to quickly identify and address customer concerns, manage brand reputation, and coordinate appropriate crisis response strategies.</a:t>
            </a:r>
            <a:endParaRPr lang="en-US" sz="1630" dirty="0"/>
          </a:p>
        </p:txBody>
      </p:sp>
      <p:pic>
        <p:nvPicPr>
          <p:cNvPr id="14" name="Image 4" descr="preencoded.png"/>
          <p:cNvPicPr>
            <a:picLocks noChangeAspect="1"/>
          </p:cNvPicPr>
          <p:nvPr/>
        </p:nvPicPr>
        <p:blipFill>
          <a:blip r:embed="rId7"/>
          <a:stretch>
            <a:fillRect/>
          </a:stretch>
        </p:blipFill>
        <p:spPr>
          <a:xfrm>
            <a:off x="10006846" y="2277666"/>
            <a:ext cx="2225873" cy="1375648"/>
          </a:xfrm>
          <a:prstGeom prst="rect">
            <a:avLst/>
          </a:prstGeom>
        </p:spPr>
      </p:pic>
      <p:sp>
        <p:nvSpPr>
          <p:cNvPr id="15" name="Text 8"/>
          <p:cNvSpPr/>
          <p:nvPr/>
        </p:nvSpPr>
        <p:spPr>
          <a:xfrm>
            <a:off x="10006846" y="3912037"/>
            <a:ext cx="2225873" cy="646986"/>
          </a:xfrm>
          <a:prstGeom prst="rect">
            <a:avLst/>
          </a:prstGeom>
          <a:noFill/>
          <a:ln/>
        </p:spPr>
        <p:txBody>
          <a:bodyPr wrap="square" rtlCol="0" anchor="t"/>
          <a:lstStyle/>
          <a:p>
            <a:pPr marL="0" indent="0" algn="l">
              <a:lnSpc>
                <a:spcPts val="2547"/>
              </a:lnSpc>
              <a:buNone/>
            </a:pPr>
            <a:r>
              <a:rPr lang="en-US" sz="2038" dirty="0">
                <a:solidFill>
                  <a:srgbClr val="DCD7E5"/>
                </a:solidFill>
                <a:latin typeface="Montserrat" pitchFamily="34" charset="0"/>
                <a:ea typeface="Montserrat" pitchFamily="34" charset="-122"/>
                <a:cs typeface="Montserrat" pitchFamily="34" charset="-120"/>
              </a:rPr>
              <a:t>Marketing Optimization</a:t>
            </a:r>
            <a:endParaRPr lang="en-US" sz="2038" dirty="0"/>
          </a:p>
        </p:txBody>
      </p:sp>
      <p:sp>
        <p:nvSpPr>
          <p:cNvPr id="16" name="Text 9"/>
          <p:cNvSpPr/>
          <p:nvPr/>
        </p:nvSpPr>
        <p:spPr>
          <a:xfrm>
            <a:off x="10006846" y="4683204"/>
            <a:ext cx="2225873" cy="2318623"/>
          </a:xfrm>
          <a:prstGeom prst="rect">
            <a:avLst/>
          </a:prstGeom>
          <a:noFill/>
          <a:ln/>
        </p:spPr>
        <p:txBody>
          <a:bodyPr wrap="square" rtlCol="0" anchor="t"/>
          <a:lstStyle/>
          <a:p>
            <a:pPr marL="0" indent="0" algn="l">
              <a:lnSpc>
                <a:spcPts val="2609"/>
              </a:lnSpc>
              <a:buNone/>
            </a:pPr>
            <a:r>
              <a:rPr lang="en-US" sz="1630" dirty="0">
                <a:solidFill>
                  <a:srgbClr val="DCD7E5"/>
                </a:solidFill>
                <a:latin typeface="Heebo" pitchFamily="34" charset="0"/>
                <a:ea typeface="Heebo" pitchFamily="34" charset="-122"/>
                <a:cs typeface="Heebo" pitchFamily="34" charset="-120"/>
              </a:rPr>
              <a:t>Optimize marketing campaigns and product launches by monitoring Twitter sentiment, adjusting messaging, and identifying potential areas of improvement.</a:t>
            </a:r>
            <a:endParaRPr lang="en-US" sz="163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F4A3B-EB07-F4D7-09AA-4EB8591AAE73}"/>
              </a:ext>
            </a:extLst>
          </p:cNvPr>
          <p:cNvPicPr>
            <a:picLocks noChangeAspect="1"/>
          </p:cNvPicPr>
          <p:nvPr/>
        </p:nvPicPr>
        <p:blipFill rotWithShape="1">
          <a:blip r:embed="rId3">
            <a:duotone>
              <a:prstClr val="black"/>
              <a:schemeClr val="bg1">
                <a:tint val="45000"/>
                <a:satMod val="400000"/>
              </a:schemeClr>
            </a:duotone>
            <a:alphaModFix amt="25000"/>
          </a:blip>
          <a:srcRect t="4796" b="4843"/>
          <a:stretch/>
        </p:blipFill>
        <p:spPr>
          <a:xfrm>
            <a:off x="20" y="10"/>
            <a:ext cx="14630380" cy="8229590"/>
          </a:xfrm>
          <a:prstGeom prst="rect">
            <a:avLst/>
          </a:prstGeom>
        </p:spPr>
      </p:pic>
      <p:sp>
        <p:nvSpPr>
          <p:cNvPr id="2" name="TextBox 1">
            <a:extLst>
              <a:ext uri="{FF2B5EF4-FFF2-40B4-BE49-F238E27FC236}">
                <a16:creationId xmlns:a16="http://schemas.microsoft.com/office/drawing/2014/main" id="{E40A30E7-B0AE-F1FC-C104-36B4886DF0ED}"/>
              </a:ext>
            </a:extLst>
          </p:cNvPr>
          <p:cNvSpPr txBox="1"/>
          <p:nvPr/>
        </p:nvSpPr>
        <p:spPr>
          <a:xfrm>
            <a:off x="5932449" y="1069675"/>
            <a:ext cx="2765501" cy="646331"/>
          </a:xfrm>
          <a:prstGeom prst="rect">
            <a:avLst/>
          </a:prstGeom>
          <a:noFill/>
        </p:spPr>
        <p:txBody>
          <a:bodyPr wrap="none" rtlCol="0">
            <a:spAutoFit/>
          </a:bodyPr>
          <a:lstStyle/>
          <a:p>
            <a:r>
              <a:rPr lang="en-GB" sz="3600" dirty="0">
                <a:latin typeface="Montserrat" panose="00000500000000000000" pitchFamily="2" charset="0"/>
              </a:rPr>
              <a:t>Conclusion</a:t>
            </a:r>
            <a:endParaRPr lang="en-IN" sz="3600" dirty="0">
              <a:latin typeface="Montserrat" panose="00000500000000000000" pitchFamily="2" charset="0"/>
            </a:endParaRPr>
          </a:p>
        </p:txBody>
      </p:sp>
      <p:sp>
        <p:nvSpPr>
          <p:cNvPr id="4" name="TextBox 3">
            <a:extLst>
              <a:ext uri="{FF2B5EF4-FFF2-40B4-BE49-F238E27FC236}">
                <a16:creationId xmlns:a16="http://schemas.microsoft.com/office/drawing/2014/main" id="{498B9775-6000-3B28-B5F6-035428130317}"/>
              </a:ext>
            </a:extLst>
          </p:cNvPr>
          <p:cNvSpPr txBox="1"/>
          <p:nvPr/>
        </p:nvSpPr>
        <p:spPr>
          <a:xfrm>
            <a:off x="2035520" y="2785671"/>
            <a:ext cx="11198341" cy="1938992"/>
          </a:xfrm>
          <a:prstGeom prst="rect">
            <a:avLst/>
          </a:prstGeom>
          <a:noFill/>
        </p:spPr>
        <p:txBody>
          <a:bodyPr wrap="square" rtlCol="0">
            <a:spAutoFit/>
          </a:bodyPr>
          <a:lstStyle/>
          <a:p>
            <a:r>
              <a:rPr lang="en-GB" sz="2000" dirty="0">
                <a:latin typeface="Heebo" pitchFamily="2" charset="-79"/>
                <a:cs typeface="Heebo" pitchFamily="2" charset="-79"/>
              </a:rPr>
              <a:t>In conclusion, conducting Twitter sentiment analysis using machine learning presents both opportunities and challenges. By addressing data quality, optimizing models, mitigating overfitting, handling deployment complexities, addressing ethical considerations, ensuring interpretability, and complying with regulations, we can unlock valuable insights from Twitter data. Despite the risks involved, the potential benefits in understanding public sentiment and making informed decisions make this </a:t>
            </a:r>
            <a:r>
              <a:rPr lang="en-GB" sz="2000" dirty="0" err="1">
                <a:latin typeface="Heebo" pitchFamily="2" charset="-79"/>
                <a:cs typeface="Heebo" pitchFamily="2" charset="-79"/>
              </a:rPr>
              <a:t>endeavor</a:t>
            </a:r>
            <a:r>
              <a:rPr lang="en-GB" sz="2000" dirty="0">
                <a:latin typeface="Heebo" pitchFamily="2" charset="-79"/>
                <a:cs typeface="Heebo" pitchFamily="2" charset="-79"/>
              </a:rPr>
              <a:t> worthwhile.</a:t>
            </a:r>
            <a:endParaRPr lang="en-IN" sz="2000" dirty="0">
              <a:latin typeface="Heebo" pitchFamily="2" charset="-79"/>
              <a:cs typeface="Heebo" pitchFamily="2" charset="-79"/>
            </a:endParaRPr>
          </a:p>
        </p:txBody>
      </p:sp>
    </p:spTree>
    <p:extLst>
      <p:ext uri="{BB962C8B-B14F-4D97-AF65-F5344CB8AC3E}">
        <p14:creationId xmlns:p14="http://schemas.microsoft.com/office/powerpoint/2010/main" val="3623823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4" name="Text 1"/>
          <p:cNvSpPr/>
          <p:nvPr/>
        </p:nvSpPr>
        <p:spPr>
          <a:xfrm>
            <a:off x="3298746" y="466130"/>
            <a:ext cx="8032909" cy="1056799"/>
          </a:xfrm>
          <a:prstGeom prst="rect">
            <a:avLst/>
          </a:prstGeom>
          <a:noFill/>
          <a:ln/>
        </p:spPr>
        <p:txBody>
          <a:bodyPr wrap="square" rtlCol="0" anchor="t"/>
          <a:lstStyle/>
          <a:p>
            <a:pPr marL="0" indent="0">
              <a:lnSpc>
                <a:spcPts val="4161"/>
              </a:lnSpc>
              <a:buNone/>
            </a:pPr>
            <a:r>
              <a:rPr lang="en-US" sz="3329" dirty="0">
                <a:solidFill>
                  <a:srgbClr val="F2F0F4"/>
                </a:solidFill>
                <a:latin typeface="Montserrat" pitchFamily="34" charset="0"/>
                <a:ea typeface="Montserrat" pitchFamily="34" charset="-122"/>
                <a:cs typeface="Montserrat" pitchFamily="34" charset="-120"/>
              </a:rPr>
              <a:t>The Future of Twitter Sentiment Analysis</a:t>
            </a:r>
            <a:endParaRPr lang="en-US" sz="3329" dirty="0"/>
          </a:p>
        </p:txBody>
      </p:sp>
      <p:pic>
        <p:nvPicPr>
          <p:cNvPr id="5" name="Image 1" descr="preencoded.png"/>
          <p:cNvPicPr>
            <a:picLocks noChangeAspect="1"/>
          </p:cNvPicPr>
          <p:nvPr/>
        </p:nvPicPr>
        <p:blipFill>
          <a:blip r:embed="rId4"/>
          <a:stretch>
            <a:fillRect/>
          </a:stretch>
        </p:blipFill>
        <p:spPr>
          <a:xfrm>
            <a:off x="4644152" y="1861066"/>
            <a:ext cx="1741408" cy="1990963"/>
          </a:xfrm>
          <a:prstGeom prst="rect">
            <a:avLst/>
          </a:prstGeom>
        </p:spPr>
      </p:pic>
      <p:sp>
        <p:nvSpPr>
          <p:cNvPr id="6" name="Text 2"/>
          <p:cNvSpPr/>
          <p:nvPr/>
        </p:nvSpPr>
        <p:spPr>
          <a:xfrm>
            <a:off x="5268635" y="2651403"/>
            <a:ext cx="76319" cy="338138"/>
          </a:xfrm>
          <a:prstGeom prst="rect">
            <a:avLst/>
          </a:prstGeom>
          <a:noFill/>
          <a:ln/>
        </p:spPr>
        <p:txBody>
          <a:bodyPr wrap="none" rtlCol="0" anchor="t"/>
          <a:lstStyle/>
          <a:p>
            <a:pPr marL="0" indent="0" algn="ctr">
              <a:lnSpc>
                <a:spcPts val="2663"/>
              </a:lnSpc>
              <a:buNone/>
            </a:pPr>
            <a:r>
              <a:rPr lang="en-US" sz="1665" dirty="0">
                <a:solidFill>
                  <a:srgbClr val="DCD7E5"/>
                </a:solidFill>
                <a:latin typeface="Montserrat" pitchFamily="34" charset="0"/>
                <a:ea typeface="Montserrat" pitchFamily="34" charset="-122"/>
                <a:cs typeface="Montserrat" pitchFamily="34" charset="-120"/>
              </a:rPr>
              <a:t>1</a:t>
            </a:r>
            <a:endParaRPr lang="en-US" sz="1665" dirty="0"/>
          </a:p>
        </p:txBody>
      </p:sp>
      <p:sp>
        <p:nvSpPr>
          <p:cNvPr id="7" name="Text 3"/>
          <p:cNvSpPr/>
          <p:nvPr/>
        </p:nvSpPr>
        <p:spPr>
          <a:xfrm>
            <a:off x="6138624" y="2165390"/>
            <a:ext cx="2113836" cy="264081"/>
          </a:xfrm>
          <a:prstGeom prst="rect">
            <a:avLst/>
          </a:prstGeom>
          <a:noFill/>
          <a:ln/>
        </p:spPr>
        <p:txBody>
          <a:bodyPr wrap="none" rtlCol="0" anchor="t"/>
          <a:lstStyle/>
          <a:p>
            <a:pPr marL="0" indent="0" algn="l">
              <a:lnSpc>
                <a:spcPts val="2081"/>
              </a:lnSpc>
              <a:buNone/>
            </a:pPr>
            <a:r>
              <a:rPr lang="en-US" sz="1665" dirty="0">
                <a:solidFill>
                  <a:srgbClr val="DCD7E5"/>
                </a:solidFill>
                <a:latin typeface="Montserrat" pitchFamily="34" charset="0"/>
                <a:ea typeface="Montserrat" pitchFamily="34" charset="-122"/>
                <a:cs typeface="Montserrat" pitchFamily="34" charset="-120"/>
              </a:rPr>
              <a:t>Ethical AI</a:t>
            </a:r>
            <a:endParaRPr lang="en-US" sz="1665" dirty="0"/>
          </a:p>
        </p:txBody>
      </p:sp>
      <p:sp>
        <p:nvSpPr>
          <p:cNvPr id="8" name="Text 4"/>
          <p:cNvSpPr/>
          <p:nvPr/>
        </p:nvSpPr>
        <p:spPr>
          <a:xfrm>
            <a:off x="6138624" y="2530912"/>
            <a:ext cx="5023961" cy="541020"/>
          </a:xfrm>
          <a:prstGeom prst="rect">
            <a:avLst/>
          </a:prstGeom>
          <a:noFill/>
          <a:ln/>
        </p:spPr>
        <p:txBody>
          <a:bodyPr wrap="square" rtlCol="0" anchor="t"/>
          <a:lstStyle/>
          <a:p>
            <a:pPr marL="0" indent="0" algn="l">
              <a:lnSpc>
                <a:spcPts val="2131"/>
              </a:lnSpc>
              <a:buNone/>
            </a:pPr>
            <a:r>
              <a:rPr lang="en-US" sz="1332" dirty="0">
                <a:solidFill>
                  <a:srgbClr val="DCD7E5"/>
                </a:solidFill>
                <a:latin typeface="Heebo" pitchFamily="34" charset="0"/>
                <a:ea typeface="Heebo" pitchFamily="34" charset="-122"/>
                <a:cs typeface="Heebo" pitchFamily="34" charset="-120"/>
              </a:rPr>
              <a:t>Responsible development of sentiment analysis models that respect user privacy and promote digital wellbeing.</a:t>
            </a:r>
            <a:endParaRPr lang="en-US" sz="1332" dirty="0"/>
          </a:p>
        </p:txBody>
      </p:sp>
      <p:sp>
        <p:nvSpPr>
          <p:cNvPr id="9" name="Shape 5"/>
          <p:cNvSpPr/>
          <p:nvPr/>
        </p:nvSpPr>
        <p:spPr>
          <a:xfrm>
            <a:off x="6011823" y="3379589"/>
            <a:ext cx="5277564" cy="16907"/>
          </a:xfrm>
          <a:prstGeom prst="roundRect">
            <a:avLst>
              <a:gd name="adj" fmla="val 450121"/>
            </a:avLst>
          </a:prstGeom>
          <a:solidFill>
            <a:srgbClr val="552C86"/>
          </a:solidFill>
          <a:ln/>
        </p:spPr>
        <p:txBody>
          <a:bodyPr/>
          <a:lstStyle/>
          <a:p>
            <a:endParaRPr lang="en-IN"/>
          </a:p>
        </p:txBody>
      </p:sp>
      <p:pic>
        <p:nvPicPr>
          <p:cNvPr id="10" name="Image 2" descr="preencoded.png"/>
          <p:cNvPicPr>
            <a:picLocks noChangeAspect="1"/>
          </p:cNvPicPr>
          <p:nvPr/>
        </p:nvPicPr>
        <p:blipFill>
          <a:blip r:embed="rId5"/>
          <a:stretch>
            <a:fillRect/>
          </a:stretch>
        </p:blipFill>
        <p:spPr>
          <a:xfrm>
            <a:off x="3981450" y="3418523"/>
            <a:ext cx="3482935" cy="1990963"/>
          </a:xfrm>
          <a:prstGeom prst="rect">
            <a:avLst/>
          </a:prstGeom>
        </p:spPr>
      </p:pic>
      <p:sp>
        <p:nvSpPr>
          <p:cNvPr id="11" name="Text 6"/>
          <p:cNvSpPr/>
          <p:nvPr/>
        </p:nvSpPr>
        <p:spPr>
          <a:xfrm>
            <a:off x="5246727" y="4007048"/>
            <a:ext cx="120134" cy="338138"/>
          </a:xfrm>
          <a:prstGeom prst="rect">
            <a:avLst/>
          </a:prstGeom>
          <a:noFill/>
          <a:ln/>
        </p:spPr>
        <p:txBody>
          <a:bodyPr wrap="none" rtlCol="0" anchor="t"/>
          <a:lstStyle/>
          <a:p>
            <a:pPr marL="0" indent="0" algn="ctr">
              <a:lnSpc>
                <a:spcPts val="2663"/>
              </a:lnSpc>
              <a:buNone/>
            </a:pPr>
            <a:r>
              <a:rPr lang="en-US" sz="1665" dirty="0">
                <a:solidFill>
                  <a:srgbClr val="DCD7E5"/>
                </a:solidFill>
                <a:latin typeface="Montserrat" pitchFamily="34" charset="0"/>
                <a:ea typeface="Montserrat" pitchFamily="34" charset="-122"/>
                <a:cs typeface="Montserrat" pitchFamily="34" charset="-120"/>
              </a:rPr>
              <a:t>2</a:t>
            </a:r>
            <a:endParaRPr lang="en-US" sz="1665" dirty="0"/>
          </a:p>
        </p:txBody>
      </p:sp>
      <p:sp>
        <p:nvSpPr>
          <p:cNvPr id="12" name="Text 7"/>
          <p:cNvSpPr/>
          <p:nvPr/>
        </p:nvSpPr>
        <p:spPr>
          <a:xfrm>
            <a:off x="6801326" y="3722846"/>
            <a:ext cx="2123956" cy="264081"/>
          </a:xfrm>
          <a:prstGeom prst="rect">
            <a:avLst/>
          </a:prstGeom>
          <a:noFill/>
          <a:ln/>
        </p:spPr>
        <p:txBody>
          <a:bodyPr wrap="none" rtlCol="0" anchor="t"/>
          <a:lstStyle/>
          <a:p>
            <a:pPr marL="0" indent="0" algn="l">
              <a:lnSpc>
                <a:spcPts val="2081"/>
              </a:lnSpc>
              <a:buNone/>
            </a:pPr>
            <a:r>
              <a:rPr lang="en-US" sz="1665" dirty="0">
                <a:solidFill>
                  <a:srgbClr val="DCD7E5"/>
                </a:solidFill>
                <a:latin typeface="Montserrat" pitchFamily="34" charset="0"/>
                <a:ea typeface="Montserrat" pitchFamily="34" charset="-122"/>
                <a:cs typeface="Montserrat" pitchFamily="34" charset="-120"/>
              </a:rPr>
              <a:t>Multimodal Insights</a:t>
            </a:r>
            <a:endParaRPr lang="en-US" sz="1665" dirty="0"/>
          </a:p>
        </p:txBody>
      </p:sp>
      <p:sp>
        <p:nvSpPr>
          <p:cNvPr id="13" name="Text 8"/>
          <p:cNvSpPr/>
          <p:nvPr/>
        </p:nvSpPr>
        <p:spPr>
          <a:xfrm>
            <a:off x="6801326" y="4088368"/>
            <a:ext cx="4361259" cy="541020"/>
          </a:xfrm>
          <a:prstGeom prst="rect">
            <a:avLst/>
          </a:prstGeom>
          <a:noFill/>
          <a:ln/>
        </p:spPr>
        <p:txBody>
          <a:bodyPr wrap="square" rtlCol="0" anchor="t"/>
          <a:lstStyle/>
          <a:p>
            <a:pPr marL="0" indent="0" algn="l">
              <a:lnSpc>
                <a:spcPts val="2131"/>
              </a:lnSpc>
              <a:buNone/>
            </a:pPr>
            <a:r>
              <a:rPr lang="en-US" sz="1332" dirty="0">
                <a:solidFill>
                  <a:srgbClr val="DCD7E5"/>
                </a:solidFill>
                <a:latin typeface="Heebo" pitchFamily="34" charset="0"/>
                <a:ea typeface="Heebo" pitchFamily="34" charset="-122"/>
                <a:cs typeface="Heebo" pitchFamily="34" charset="-120"/>
              </a:rPr>
              <a:t>Integrating text, audio, and visual data for a more holistic understanding of online sentiment.</a:t>
            </a:r>
            <a:endParaRPr lang="en-US" sz="1332" dirty="0"/>
          </a:p>
        </p:txBody>
      </p:sp>
      <p:sp>
        <p:nvSpPr>
          <p:cNvPr id="14" name="Shape 9"/>
          <p:cNvSpPr/>
          <p:nvPr/>
        </p:nvSpPr>
        <p:spPr>
          <a:xfrm>
            <a:off x="6674525" y="4937046"/>
            <a:ext cx="4614863" cy="16907"/>
          </a:xfrm>
          <a:prstGeom prst="roundRect">
            <a:avLst>
              <a:gd name="adj" fmla="val 450121"/>
            </a:avLst>
          </a:prstGeom>
          <a:solidFill>
            <a:srgbClr val="552C86"/>
          </a:solidFill>
          <a:ln/>
        </p:spPr>
        <p:txBody>
          <a:bodyPr/>
          <a:lstStyle/>
          <a:p>
            <a:endParaRPr lang="en-IN"/>
          </a:p>
        </p:txBody>
      </p:sp>
      <p:pic>
        <p:nvPicPr>
          <p:cNvPr id="15" name="Image 3" descr="preencoded.png"/>
          <p:cNvPicPr>
            <a:picLocks noChangeAspect="1"/>
          </p:cNvPicPr>
          <p:nvPr/>
        </p:nvPicPr>
        <p:blipFill>
          <a:blip r:embed="rId6"/>
          <a:stretch>
            <a:fillRect/>
          </a:stretch>
        </p:blipFill>
        <p:spPr>
          <a:xfrm>
            <a:off x="3318748" y="4975979"/>
            <a:ext cx="5224343" cy="1990963"/>
          </a:xfrm>
          <a:prstGeom prst="rect">
            <a:avLst/>
          </a:prstGeom>
        </p:spPr>
      </p:pic>
      <p:sp>
        <p:nvSpPr>
          <p:cNvPr id="16" name="Text 10"/>
          <p:cNvSpPr/>
          <p:nvPr/>
        </p:nvSpPr>
        <p:spPr>
          <a:xfrm>
            <a:off x="5247203" y="5564505"/>
            <a:ext cx="119301" cy="338138"/>
          </a:xfrm>
          <a:prstGeom prst="rect">
            <a:avLst/>
          </a:prstGeom>
          <a:noFill/>
          <a:ln/>
        </p:spPr>
        <p:txBody>
          <a:bodyPr wrap="none" rtlCol="0" anchor="t"/>
          <a:lstStyle/>
          <a:p>
            <a:pPr marL="0" indent="0" algn="ctr">
              <a:lnSpc>
                <a:spcPts val="2663"/>
              </a:lnSpc>
              <a:buNone/>
            </a:pPr>
            <a:r>
              <a:rPr lang="en-US" sz="1665" dirty="0">
                <a:solidFill>
                  <a:srgbClr val="DCD7E5"/>
                </a:solidFill>
                <a:latin typeface="Montserrat" pitchFamily="34" charset="0"/>
                <a:ea typeface="Montserrat" pitchFamily="34" charset="-122"/>
                <a:cs typeface="Montserrat" pitchFamily="34" charset="-120"/>
              </a:rPr>
              <a:t>3</a:t>
            </a:r>
            <a:endParaRPr lang="en-US" sz="1665" dirty="0"/>
          </a:p>
        </p:txBody>
      </p:sp>
      <p:sp>
        <p:nvSpPr>
          <p:cNvPr id="17" name="Text 11"/>
          <p:cNvSpPr/>
          <p:nvPr/>
        </p:nvSpPr>
        <p:spPr>
          <a:xfrm>
            <a:off x="7464028" y="5145048"/>
            <a:ext cx="2816066" cy="264081"/>
          </a:xfrm>
          <a:prstGeom prst="rect">
            <a:avLst/>
          </a:prstGeom>
          <a:noFill/>
          <a:ln/>
        </p:spPr>
        <p:txBody>
          <a:bodyPr wrap="none" rtlCol="0" anchor="t"/>
          <a:lstStyle/>
          <a:p>
            <a:pPr marL="0" indent="0" algn="l">
              <a:lnSpc>
                <a:spcPts val="2081"/>
              </a:lnSpc>
              <a:buNone/>
            </a:pPr>
            <a:r>
              <a:rPr lang="en-US" sz="1665" dirty="0">
                <a:solidFill>
                  <a:srgbClr val="DCD7E5"/>
                </a:solidFill>
                <a:latin typeface="Montserrat" pitchFamily="34" charset="0"/>
                <a:ea typeface="Montserrat" pitchFamily="34" charset="-122"/>
                <a:cs typeface="Montserrat" pitchFamily="34" charset="-120"/>
              </a:rPr>
              <a:t>Contextual Understanding</a:t>
            </a:r>
            <a:endParaRPr lang="en-US" sz="1665" dirty="0"/>
          </a:p>
        </p:txBody>
      </p:sp>
      <p:sp>
        <p:nvSpPr>
          <p:cNvPr id="18" name="Text 12"/>
          <p:cNvSpPr/>
          <p:nvPr/>
        </p:nvSpPr>
        <p:spPr>
          <a:xfrm>
            <a:off x="7464028" y="5510570"/>
            <a:ext cx="3698558" cy="811530"/>
          </a:xfrm>
          <a:prstGeom prst="rect">
            <a:avLst/>
          </a:prstGeom>
          <a:noFill/>
          <a:ln/>
        </p:spPr>
        <p:txBody>
          <a:bodyPr wrap="square" rtlCol="0" anchor="t"/>
          <a:lstStyle/>
          <a:p>
            <a:pPr marL="0" indent="0" algn="l">
              <a:lnSpc>
                <a:spcPts val="2131"/>
              </a:lnSpc>
              <a:buNone/>
            </a:pPr>
            <a:r>
              <a:rPr lang="en-US" sz="1332" dirty="0">
                <a:solidFill>
                  <a:srgbClr val="DCD7E5"/>
                </a:solidFill>
                <a:latin typeface="Heebo" pitchFamily="34" charset="0"/>
                <a:ea typeface="Heebo" pitchFamily="34" charset="-122"/>
                <a:cs typeface="Heebo" pitchFamily="34" charset="-120"/>
              </a:rPr>
              <a:t>Leveraging advancements in natural language processing to capture nuanced, culturally-aware sentiment analysis.</a:t>
            </a:r>
            <a:endParaRPr lang="en-US" sz="1332" dirty="0"/>
          </a:p>
        </p:txBody>
      </p:sp>
      <p:sp>
        <p:nvSpPr>
          <p:cNvPr id="19" name="Text 13"/>
          <p:cNvSpPr/>
          <p:nvPr/>
        </p:nvSpPr>
        <p:spPr>
          <a:xfrm>
            <a:off x="3298746" y="6681311"/>
            <a:ext cx="8032909" cy="1082040"/>
          </a:xfrm>
          <a:prstGeom prst="rect">
            <a:avLst/>
          </a:prstGeom>
          <a:noFill/>
          <a:ln/>
        </p:spPr>
        <p:txBody>
          <a:bodyPr wrap="square" rtlCol="0" anchor="t"/>
          <a:lstStyle/>
          <a:p>
            <a:pPr marL="0" indent="0">
              <a:lnSpc>
                <a:spcPts val="2131"/>
              </a:lnSpc>
              <a:buNone/>
            </a:pPr>
            <a:r>
              <a:rPr lang="en-US" sz="1332" dirty="0">
                <a:solidFill>
                  <a:srgbClr val="DCD7E5"/>
                </a:solidFill>
                <a:latin typeface="Heebo" pitchFamily="34" charset="0"/>
                <a:ea typeface="Heebo" pitchFamily="34" charset="-122"/>
                <a:cs typeface="Heebo" pitchFamily="34" charset="-120"/>
              </a:rPr>
              <a:t>As Twitter sentiment analysis continues to evolve, the future holds exciting possibilities. Ethical AI frameworks will ensure these powerful insights are developed and deployed responsibly. Multimodal data integration and contextual understanding will unlock deeper, more nuanced sentiment analysis, empowering organizations to make data-driven decisions that truly resonate with their audiences.</a:t>
            </a:r>
            <a:endParaRPr lang="en-US" sz="133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5789" y="654903"/>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rPr>
              <a:t>Table of Contents </a:t>
            </a:r>
            <a:endParaRPr lang="en-US" sz="4374" dirty="0"/>
          </a:p>
        </p:txBody>
      </p:sp>
      <p:sp>
        <p:nvSpPr>
          <p:cNvPr id="6" name="Text 2"/>
          <p:cNvSpPr/>
          <p:nvPr/>
        </p:nvSpPr>
        <p:spPr>
          <a:xfrm>
            <a:off x="6319599" y="2468546"/>
            <a:ext cx="7477601" cy="2884849"/>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2000" dirty="0">
                <a:latin typeface="Heebo" pitchFamily="2" charset="-79"/>
                <a:cs typeface="Heebo" pitchFamily="2" charset="-79"/>
              </a:rPr>
              <a:t>Problem Statement </a:t>
            </a:r>
          </a:p>
          <a:p>
            <a:pPr marL="285750" indent="-285750">
              <a:lnSpc>
                <a:spcPts val="2799"/>
              </a:lnSpc>
              <a:buFont typeface="Arial" panose="020B0604020202020204" pitchFamily="34" charset="0"/>
              <a:buChar char="•"/>
            </a:pPr>
            <a:r>
              <a:rPr lang="en-US" sz="2000" dirty="0">
                <a:latin typeface="Heebo" pitchFamily="2" charset="-79"/>
                <a:cs typeface="Heebo" pitchFamily="2" charset="-79"/>
              </a:rPr>
              <a:t>Data Collection  and Preprocessing</a:t>
            </a:r>
          </a:p>
          <a:p>
            <a:pPr marL="285750" indent="-285750">
              <a:lnSpc>
                <a:spcPts val="2799"/>
              </a:lnSpc>
              <a:buFont typeface="Arial" panose="020B0604020202020204" pitchFamily="34" charset="0"/>
              <a:buChar char="•"/>
            </a:pPr>
            <a:r>
              <a:rPr lang="en-US" sz="2000" dirty="0">
                <a:latin typeface="Heebo" pitchFamily="2" charset="-79"/>
                <a:cs typeface="Heebo" pitchFamily="2" charset="-79"/>
              </a:rPr>
              <a:t>Visualization of Sentiment Distribution</a:t>
            </a:r>
          </a:p>
          <a:p>
            <a:pPr marL="285750" indent="-285750">
              <a:lnSpc>
                <a:spcPts val="2799"/>
              </a:lnSpc>
              <a:buFont typeface="Arial" panose="020B0604020202020204" pitchFamily="34" charset="0"/>
              <a:buChar char="•"/>
            </a:pPr>
            <a:r>
              <a:rPr lang="en-US" sz="2000" dirty="0">
                <a:latin typeface="Heebo" pitchFamily="2" charset="-79"/>
                <a:cs typeface="Heebo" pitchFamily="2" charset="-79"/>
              </a:rPr>
              <a:t>Tools and Technologies </a:t>
            </a:r>
          </a:p>
          <a:p>
            <a:pPr marL="285750" indent="-285750">
              <a:lnSpc>
                <a:spcPts val="2799"/>
              </a:lnSpc>
              <a:buFont typeface="Arial" panose="020B0604020202020204" pitchFamily="34" charset="0"/>
              <a:buChar char="•"/>
            </a:pPr>
            <a:r>
              <a:rPr lang="en-US" sz="2000" dirty="0">
                <a:latin typeface="Heebo" pitchFamily="2" charset="-79"/>
                <a:cs typeface="Heebo" pitchFamily="2" charset="-79"/>
              </a:rPr>
              <a:t>Model Building and Testing</a:t>
            </a:r>
          </a:p>
          <a:p>
            <a:pPr marL="285750" indent="-285750">
              <a:lnSpc>
                <a:spcPts val="2799"/>
              </a:lnSpc>
              <a:buFont typeface="Arial" panose="020B0604020202020204" pitchFamily="34" charset="0"/>
              <a:buChar char="•"/>
            </a:pPr>
            <a:r>
              <a:rPr lang="en-US" sz="2000" dirty="0">
                <a:latin typeface="Heebo" pitchFamily="2" charset="-79"/>
                <a:cs typeface="Heebo" pitchFamily="2" charset="-79"/>
              </a:rPr>
              <a:t>Real-Time Applications for Twitter Analysis </a:t>
            </a:r>
          </a:p>
          <a:p>
            <a:pPr marL="285750" indent="-285750">
              <a:lnSpc>
                <a:spcPts val="2799"/>
              </a:lnSpc>
              <a:buFont typeface="Arial" panose="020B0604020202020204" pitchFamily="34" charset="0"/>
              <a:buChar char="•"/>
            </a:pPr>
            <a:r>
              <a:rPr lang="en-US" sz="2000" dirty="0">
                <a:latin typeface="Heebo" pitchFamily="2" charset="-79"/>
                <a:cs typeface="Heebo" pitchFamily="2" charset="-79"/>
              </a:rPr>
              <a:t>Conclusion</a:t>
            </a:r>
          </a:p>
          <a:p>
            <a:pPr marL="285750" indent="-285750">
              <a:lnSpc>
                <a:spcPts val="2799"/>
              </a:lnSpc>
              <a:buFont typeface="Arial" panose="020B0604020202020204" pitchFamily="34" charset="0"/>
              <a:buChar char="•"/>
            </a:pPr>
            <a:r>
              <a:rPr lang="en-US" sz="2000" dirty="0">
                <a:latin typeface="Heebo" pitchFamily="2" charset="-79"/>
                <a:cs typeface="Heebo" pitchFamily="2" charset="-79"/>
              </a:rPr>
              <a:t>Future Scope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AF645-4728-91DE-F962-137335B625F0}"/>
              </a:ext>
            </a:extLst>
          </p:cNvPr>
          <p:cNvSpPr txBox="1"/>
          <p:nvPr/>
        </p:nvSpPr>
        <p:spPr>
          <a:xfrm>
            <a:off x="4916947" y="999589"/>
            <a:ext cx="4796506" cy="646331"/>
          </a:xfrm>
          <a:prstGeom prst="rect">
            <a:avLst/>
          </a:prstGeom>
          <a:noFill/>
        </p:spPr>
        <p:txBody>
          <a:bodyPr wrap="none" rtlCol="0">
            <a:spAutoFit/>
          </a:bodyPr>
          <a:lstStyle/>
          <a:p>
            <a:r>
              <a:rPr lang="en-GB" sz="3600" dirty="0">
                <a:latin typeface="Montserrat" panose="00000500000000000000" pitchFamily="2" charset="0"/>
              </a:rPr>
              <a:t>Problem Statement</a:t>
            </a:r>
            <a:endParaRPr lang="en-IN" sz="3600" dirty="0">
              <a:latin typeface="Montserrat" panose="00000500000000000000" pitchFamily="2" charset="0"/>
            </a:endParaRPr>
          </a:p>
        </p:txBody>
      </p:sp>
      <p:sp>
        <p:nvSpPr>
          <p:cNvPr id="5" name="TextBox 4">
            <a:extLst>
              <a:ext uri="{FF2B5EF4-FFF2-40B4-BE49-F238E27FC236}">
                <a16:creationId xmlns:a16="http://schemas.microsoft.com/office/drawing/2014/main" id="{18FBDA0E-D8B9-CD8E-EDD8-383871120556}"/>
              </a:ext>
            </a:extLst>
          </p:cNvPr>
          <p:cNvSpPr txBox="1"/>
          <p:nvPr/>
        </p:nvSpPr>
        <p:spPr>
          <a:xfrm>
            <a:off x="1296786" y="3044828"/>
            <a:ext cx="10839795" cy="1631216"/>
          </a:xfrm>
          <a:prstGeom prst="rect">
            <a:avLst/>
          </a:prstGeom>
          <a:noFill/>
        </p:spPr>
        <p:txBody>
          <a:bodyPr wrap="square" rtlCol="0">
            <a:spAutoFit/>
          </a:bodyPr>
          <a:lstStyle/>
          <a:p>
            <a:r>
              <a:rPr lang="en-GB" sz="2000" dirty="0">
                <a:latin typeface="Heebo" pitchFamily="2" charset="-79"/>
                <a:cs typeface="Heebo" pitchFamily="2" charset="-79"/>
              </a:rPr>
              <a:t>With the rapid growth of social media platforms like Twitter, there is a vast amount of user-generated content expressing opinions and sentiments on various topics. </a:t>
            </a:r>
            <a:r>
              <a:rPr lang="en-GB" sz="2000" dirty="0" err="1">
                <a:latin typeface="Heebo" pitchFamily="2" charset="-79"/>
                <a:cs typeface="Heebo" pitchFamily="2" charset="-79"/>
              </a:rPr>
              <a:t>Analyzing</a:t>
            </a:r>
            <a:r>
              <a:rPr lang="en-GB" sz="2000" dirty="0">
                <a:latin typeface="Heebo" pitchFamily="2" charset="-79"/>
                <a:cs typeface="Heebo" pitchFamily="2" charset="-79"/>
              </a:rPr>
              <a:t> this data manually is time-consuming and often impractical. Therefore, there is a need for automated sentiment analysis tools that can process and categorize tweets based on their sentiment (positive, negative, or neutral) towards specific subjects. </a:t>
            </a:r>
            <a:endParaRPr lang="en-IN" sz="2000" dirty="0">
              <a:latin typeface="Heebo" pitchFamily="2" charset="-79"/>
              <a:cs typeface="Heebo" pitchFamily="2" charset="-79"/>
            </a:endParaRPr>
          </a:p>
        </p:txBody>
      </p:sp>
    </p:spTree>
    <p:extLst>
      <p:ext uri="{BB962C8B-B14F-4D97-AF65-F5344CB8AC3E}">
        <p14:creationId xmlns:p14="http://schemas.microsoft.com/office/powerpoint/2010/main" val="2338565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098715"/>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Data Collection and Preprocessing</a:t>
            </a:r>
            <a:endParaRPr lang="en-US" sz="4374" dirty="0"/>
          </a:p>
        </p:txBody>
      </p:sp>
      <p:sp>
        <p:nvSpPr>
          <p:cNvPr id="6" name="Text 2"/>
          <p:cNvSpPr/>
          <p:nvPr/>
        </p:nvSpPr>
        <p:spPr>
          <a:xfrm>
            <a:off x="6675001" y="3820716"/>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CD7E5"/>
                </a:solidFill>
                <a:latin typeface="Heebo" pitchFamily="34" charset="0"/>
                <a:ea typeface="Heebo" pitchFamily="34" charset="-122"/>
                <a:cs typeface="Heebo" pitchFamily="34" charset="-120"/>
              </a:rPr>
              <a:t>Acquire Twitter data via APIs or public datasets, ensuring representativeness and compliance with platform policies.</a:t>
            </a:r>
            <a:endParaRPr lang="en-US" sz="1750" dirty="0"/>
          </a:p>
        </p:txBody>
      </p:sp>
      <p:sp>
        <p:nvSpPr>
          <p:cNvPr id="7" name="Text 3"/>
          <p:cNvSpPr/>
          <p:nvPr/>
        </p:nvSpPr>
        <p:spPr>
          <a:xfrm>
            <a:off x="6675001" y="4620339"/>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CD7E5"/>
                </a:solidFill>
                <a:latin typeface="Heebo" pitchFamily="34" charset="0"/>
                <a:ea typeface="Heebo" pitchFamily="34" charset="-122"/>
                <a:cs typeface="Heebo" pitchFamily="34" charset="-120"/>
              </a:rPr>
              <a:t>Clean and preprocess the data, handling </a:t>
            </a:r>
            <a:r>
              <a:rPr lang="en-US" sz="1750" b="1" dirty="0">
                <a:solidFill>
                  <a:srgbClr val="DCD7E5"/>
                </a:solidFill>
                <a:latin typeface="Heebo" pitchFamily="34" charset="0"/>
                <a:ea typeface="Heebo" pitchFamily="34" charset="-122"/>
                <a:cs typeface="Heebo" pitchFamily="34" charset="-120"/>
              </a:rPr>
              <a:t>missing values</a:t>
            </a:r>
            <a:r>
              <a:rPr lang="en-US" sz="1750" dirty="0">
                <a:solidFill>
                  <a:srgbClr val="DCD7E5"/>
                </a:solidFill>
                <a:latin typeface="Heebo" pitchFamily="34" charset="0"/>
                <a:ea typeface="Heebo" pitchFamily="34" charset="-122"/>
                <a:cs typeface="Heebo" pitchFamily="34" charset="-120"/>
              </a:rPr>
              <a:t>, </a:t>
            </a:r>
            <a:r>
              <a:rPr lang="en-US" sz="1750" u="sng" dirty="0">
                <a:solidFill>
                  <a:srgbClr val="DCD7E5"/>
                </a:solidFill>
                <a:latin typeface="Heebo" pitchFamily="34" charset="0"/>
                <a:ea typeface="Heebo" pitchFamily="34" charset="-122"/>
                <a:cs typeface="Heebo" pitchFamily="34" charset="-120"/>
              </a:rPr>
              <a:t>removing noise</a:t>
            </a:r>
            <a:r>
              <a:rPr lang="en-US" sz="1750" dirty="0">
                <a:solidFill>
                  <a:srgbClr val="DCD7E5"/>
                </a:solidFill>
                <a:latin typeface="Heebo" pitchFamily="34" charset="0"/>
                <a:ea typeface="Heebo" pitchFamily="34" charset="-122"/>
                <a:cs typeface="Heebo" pitchFamily="34" charset="-120"/>
              </a:rPr>
              <a:t>, and </a:t>
            </a:r>
            <a:r>
              <a:rPr lang="en-US" sz="1750" b="1" dirty="0">
                <a:solidFill>
                  <a:srgbClr val="DCD7E5"/>
                </a:solidFill>
                <a:latin typeface="Heebo" pitchFamily="34" charset="0"/>
                <a:ea typeface="Heebo" pitchFamily="34" charset="-122"/>
                <a:cs typeface="Heebo" pitchFamily="34" charset="-120"/>
              </a:rPr>
              <a:t>normalizing text</a:t>
            </a:r>
            <a:r>
              <a:rPr lang="en-US" sz="1750" dirty="0">
                <a:solidFill>
                  <a:srgbClr val="DCD7E5"/>
                </a:solidFill>
                <a:latin typeface="Heebo" pitchFamily="34" charset="0"/>
                <a:ea typeface="Heebo" pitchFamily="34" charset="-122"/>
                <a:cs typeface="Heebo" pitchFamily="34" charset="-120"/>
              </a:rPr>
              <a:t> to prepare for analysis.</a:t>
            </a:r>
            <a:endParaRPr lang="en-US" sz="1750" dirty="0"/>
          </a:p>
        </p:txBody>
      </p:sp>
      <p:sp>
        <p:nvSpPr>
          <p:cNvPr id="8" name="Text 4"/>
          <p:cNvSpPr/>
          <p:nvPr/>
        </p:nvSpPr>
        <p:spPr>
          <a:xfrm>
            <a:off x="6675001" y="5419963"/>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CD7E5"/>
                </a:solidFill>
                <a:latin typeface="Heebo" pitchFamily="34" charset="0"/>
                <a:ea typeface="Heebo" pitchFamily="34" charset="-122"/>
                <a:cs typeface="Heebo" pitchFamily="34" charset="-120"/>
              </a:rPr>
              <a:t>Implement robust data </a:t>
            </a:r>
            <a:r>
              <a:rPr lang="en-US" sz="1750" b="1" dirty="0">
                <a:solidFill>
                  <a:srgbClr val="DCD7E5"/>
                </a:solidFill>
                <a:latin typeface="Heebo" pitchFamily="34" charset="0"/>
                <a:ea typeface="Heebo" pitchFamily="34" charset="-122"/>
                <a:cs typeface="Heebo" pitchFamily="34" charset="-120"/>
              </a:rPr>
              <a:t>filtering</a:t>
            </a:r>
            <a:r>
              <a:rPr lang="en-US" sz="1750" dirty="0">
                <a:solidFill>
                  <a:srgbClr val="DCD7E5"/>
                </a:solidFill>
                <a:latin typeface="Heebo" pitchFamily="34" charset="0"/>
                <a:ea typeface="Heebo" pitchFamily="34" charset="-122"/>
                <a:cs typeface="Heebo" pitchFamily="34" charset="-120"/>
              </a:rPr>
              <a:t> and </a:t>
            </a:r>
            <a:r>
              <a:rPr lang="en-US" sz="1750" u="sng" dirty="0">
                <a:solidFill>
                  <a:srgbClr val="DCD7E5"/>
                </a:solidFill>
                <a:latin typeface="Heebo" pitchFamily="34" charset="0"/>
                <a:ea typeface="Heebo" pitchFamily="34" charset="-122"/>
                <a:cs typeface="Heebo" pitchFamily="34" charset="-120"/>
              </a:rPr>
              <a:t>feature extraction</a:t>
            </a:r>
            <a:r>
              <a:rPr lang="en-US" sz="1750" dirty="0">
                <a:solidFill>
                  <a:srgbClr val="DCD7E5"/>
                </a:solidFill>
                <a:latin typeface="Heebo" pitchFamily="34" charset="0"/>
                <a:ea typeface="Heebo" pitchFamily="34" charset="-122"/>
                <a:cs typeface="Heebo" pitchFamily="34" charset="-120"/>
              </a:rPr>
              <a:t> techniques to identify relevant signals and sentiment-bearing keywords.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txBody>
          <a:bodyPr/>
          <a:lstStyle/>
          <a:p>
            <a:endParaRPr lang="en-IN"/>
          </a:p>
        </p:txBody>
      </p:sp>
      <p:pic>
        <p:nvPicPr>
          <p:cNvPr id="12" name="Picture 11">
            <a:extLst>
              <a:ext uri="{FF2B5EF4-FFF2-40B4-BE49-F238E27FC236}">
                <a16:creationId xmlns:a16="http://schemas.microsoft.com/office/drawing/2014/main" id="{69E97C6D-BB79-3D94-A366-9168652126E3}"/>
              </a:ext>
            </a:extLst>
          </p:cNvPr>
          <p:cNvPicPr>
            <a:picLocks noChangeAspect="1"/>
          </p:cNvPicPr>
          <p:nvPr/>
        </p:nvPicPr>
        <p:blipFill>
          <a:blip r:embed="rId5"/>
          <a:stretch>
            <a:fillRect/>
          </a:stretch>
        </p:blipFill>
        <p:spPr>
          <a:xfrm>
            <a:off x="498765" y="2244436"/>
            <a:ext cx="13682748" cy="5419898"/>
          </a:xfrm>
          <a:prstGeom prst="rect">
            <a:avLst/>
          </a:prstGeom>
        </p:spPr>
      </p:pic>
      <p:sp>
        <p:nvSpPr>
          <p:cNvPr id="13" name="TextBox 12">
            <a:extLst>
              <a:ext uri="{FF2B5EF4-FFF2-40B4-BE49-F238E27FC236}">
                <a16:creationId xmlns:a16="http://schemas.microsoft.com/office/drawing/2014/main" id="{0925F7BB-7FDC-1F50-486E-65C2A109A723}"/>
              </a:ext>
            </a:extLst>
          </p:cNvPr>
          <p:cNvSpPr txBox="1"/>
          <p:nvPr/>
        </p:nvSpPr>
        <p:spPr>
          <a:xfrm>
            <a:off x="5598622" y="768480"/>
            <a:ext cx="3433156" cy="646331"/>
          </a:xfrm>
          <a:prstGeom prst="rect">
            <a:avLst/>
          </a:prstGeom>
          <a:noFill/>
        </p:spPr>
        <p:txBody>
          <a:bodyPr wrap="square" rtlCol="0">
            <a:spAutoFit/>
          </a:bodyPr>
          <a:lstStyle/>
          <a:p>
            <a:r>
              <a:rPr lang="en-GB" sz="3600" dirty="0">
                <a:latin typeface="Montserrat" panose="00000500000000000000" pitchFamily="2" charset="0"/>
              </a:rPr>
              <a:t>Visualization</a:t>
            </a:r>
            <a:endParaRPr lang="en-IN" sz="3600" dirty="0">
              <a:latin typeface="Montserrat"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dirty="0"/>
          </a:p>
        </p:txBody>
      </p:sp>
      <p:sp>
        <p:nvSpPr>
          <p:cNvPr id="4" name="Text 1"/>
          <p:cNvSpPr/>
          <p:nvPr/>
        </p:nvSpPr>
        <p:spPr>
          <a:xfrm>
            <a:off x="5033605" y="791356"/>
            <a:ext cx="7489269" cy="985361"/>
          </a:xfrm>
          <a:prstGeom prst="rect">
            <a:avLst/>
          </a:prstGeom>
          <a:noFill/>
          <a:ln/>
        </p:spPr>
        <p:txBody>
          <a:bodyPr wrap="square" rtlCol="0" anchor="t"/>
          <a:lstStyle/>
          <a:p>
            <a:pPr marL="0" indent="0">
              <a:lnSpc>
                <a:spcPts val="3880"/>
              </a:lnSpc>
              <a:buNone/>
            </a:pPr>
            <a:r>
              <a:rPr lang="en-US" sz="3600" dirty="0"/>
              <a:t>Tools and Technologies</a:t>
            </a:r>
          </a:p>
        </p:txBody>
      </p:sp>
      <p:sp>
        <p:nvSpPr>
          <p:cNvPr id="9" name="Text 1">
            <a:extLst>
              <a:ext uri="{FF2B5EF4-FFF2-40B4-BE49-F238E27FC236}">
                <a16:creationId xmlns:a16="http://schemas.microsoft.com/office/drawing/2014/main" id="{D5BBB015-77FC-BA67-5F84-AD074A88A67C}"/>
              </a:ext>
            </a:extLst>
          </p:cNvPr>
          <p:cNvSpPr/>
          <p:nvPr/>
        </p:nvSpPr>
        <p:spPr>
          <a:xfrm>
            <a:off x="1462470" y="2547831"/>
            <a:ext cx="11705457" cy="2971819"/>
          </a:xfrm>
          <a:prstGeom prst="rect">
            <a:avLst/>
          </a:prstGeom>
          <a:noFill/>
          <a:ln/>
        </p:spPr>
        <p:txBody>
          <a:bodyPr wrap="square" rtlCol="0" anchor="t"/>
          <a:lstStyle/>
          <a:p>
            <a:pPr marL="0" indent="0">
              <a:lnSpc>
                <a:spcPts val="3880"/>
              </a:lnSpc>
              <a:buNone/>
            </a:pPr>
            <a:r>
              <a:rPr lang="en-IN" sz="2000" dirty="0">
                <a:latin typeface="Heebo" pitchFamily="2" charset="-79"/>
                <a:cs typeface="Heebo" pitchFamily="2" charset="-79"/>
              </a:rPr>
              <a:t>Programming Languages: Python for coding flexibility and extensive ML libraries.</a:t>
            </a:r>
          </a:p>
          <a:p>
            <a:pPr marL="0" indent="0">
              <a:lnSpc>
                <a:spcPts val="3880"/>
              </a:lnSpc>
              <a:buNone/>
            </a:pPr>
            <a:r>
              <a:rPr lang="en-IN" sz="2000" dirty="0">
                <a:latin typeface="Heebo" pitchFamily="2" charset="-79"/>
                <a:cs typeface="Heebo" pitchFamily="2" charset="-79"/>
              </a:rPr>
              <a:t>Libraries: NLTK, Scikit-Learn, Pandas, NumPy for NLP and data processing. \</a:t>
            </a:r>
          </a:p>
          <a:p>
            <a:pPr marL="0" indent="0">
              <a:lnSpc>
                <a:spcPts val="3880"/>
              </a:lnSpc>
              <a:buNone/>
            </a:pPr>
            <a:r>
              <a:rPr lang="en-IN" sz="2000" dirty="0">
                <a:latin typeface="Heebo" pitchFamily="2" charset="-79"/>
                <a:cs typeface="Heebo" pitchFamily="2" charset="-79"/>
              </a:rPr>
              <a:t>Twitter API: Access Twitter data for analysis. </a:t>
            </a:r>
          </a:p>
          <a:p>
            <a:pPr marL="0" indent="0">
              <a:lnSpc>
                <a:spcPts val="3880"/>
              </a:lnSpc>
              <a:buNone/>
            </a:pPr>
            <a:r>
              <a:rPr lang="en-IN" sz="2000" dirty="0">
                <a:latin typeface="Heebo" pitchFamily="2" charset="-79"/>
                <a:cs typeface="Heebo" pitchFamily="2" charset="-79"/>
              </a:rPr>
              <a:t>Feature Extraction: TF-IDF, Word2Vec, </a:t>
            </a:r>
            <a:r>
              <a:rPr lang="en-IN" sz="2000" dirty="0" err="1">
                <a:latin typeface="Heebo" pitchFamily="2" charset="-79"/>
                <a:cs typeface="Heebo" pitchFamily="2" charset="-79"/>
              </a:rPr>
              <a:t>GloVe</a:t>
            </a:r>
            <a:r>
              <a:rPr lang="en-IN" sz="2000" dirty="0">
                <a:latin typeface="Heebo" pitchFamily="2" charset="-79"/>
                <a:cs typeface="Heebo" pitchFamily="2" charset="-79"/>
              </a:rPr>
              <a:t> for text-to-numbers conversion. Machine Learning Algorithms: SVM, Random Forest Classifier ,Decision Tree</a:t>
            </a:r>
            <a:endParaRPr lang="en-US" sz="2000" dirty="0">
              <a:latin typeface="Heebo" pitchFamily="2" charset="-79"/>
              <a:cs typeface="Heebo" pitchFamily="2" charset="-7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0D0A2C">
              <a:alpha val="75000"/>
            </a:srgbClr>
          </a:solidFill>
          <a:ln/>
        </p:spPr>
        <p:txBody>
          <a:bodyPr/>
          <a:lstStyle/>
          <a:p>
            <a:endParaRPr lang="en-IN"/>
          </a:p>
        </p:txBody>
      </p:sp>
      <p:sp>
        <p:nvSpPr>
          <p:cNvPr id="4" name="Text 1"/>
          <p:cNvSpPr/>
          <p:nvPr/>
        </p:nvSpPr>
        <p:spPr>
          <a:xfrm>
            <a:off x="2435543" y="564952"/>
            <a:ext cx="9759196" cy="1283970"/>
          </a:xfrm>
          <a:prstGeom prst="rect">
            <a:avLst/>
          </a:prstGeom>
          <a:noFill/>
          <a:ln/>
        </p:spPr>
        <p:txBody>
          <a:bodyPr wrap="square" rtlCol="0" anchor="t"/>
          <a:lstStyle/>
          <a:p>
            <a:pPr marL="0" indent="0">
              <a:lnSpc>
                <a:spcPts val="5056"/>
              </a:lnSpc>
              <a:buNone/>
            </a:pPr>
            <a:r>
              <a:rPr lang="en-US" sz="4044" dirty="0">
                <a:solidFill>
                  <a:srgbClr val="F2F0F4"/>
                </a:solidFill>
                <a:latin typeface="Montserrat" pitchFamily="34" charset="0"/>
                <a:ea typeface="Montserrat" pitchFamily="34" charset="-122"/>
                <a:cs typeface="Montserrat" pitchFamily="34" charset="-120"/>
              </a:rPr>
              <a:t>Feature Engineering and Model Selection – Model Building</a:t>
            </a:r>
            <a:endParaRPr lang="en-US" sz="4044" dirty="0"/>
          </a:p>
        </p:txBody>
      </p:sp>
      <p:sp>
        <p:nvSpPr>
          <p:cNvPr id="5" name="Text 2"/>
          <p:cNvSpPr/>
          <p:nvPr/>
        </p:nvSpPr>
        <p:spPr>
          <a:xfrm>
            <a:off x="2435543" y="2362438"/>
            <a:ext cx="2063829" cy="641985"/>
          </a:xfrm>
          <a:prstGeom prst="rect">
            <a:avLst/>
          </a:prstGeom>
          <a:noFill/>
          <a:ln/>
        </p:spPr>
        <p:txBody>
          <a:bodyPr wrap="square" rtlCol="0" anchor="t"/>
          <a:lstStyle/>
          <a:p>
            <a:pPr marL="0" indent="0">
              <a:lnSpc>
                <a:spcPts val="2528"/>
              </a:lnSpc>
              <a:buNone/>
            </a:pPr>
            <a:r>
              <a:rPr lang="en-US" sz="2022" dirty="0">
                <a:solidFill>
                  <a:srgbClr val="F2F0F4"/>
                </a:solidFill>
                <a:latin typeface="Montserrat" pitchFamily="34" charset="0"/>
                <a:ea typeface="Montserrat" pitchFamily="34" charset="-122"/>
                <a:cs typeface="Montserrat" pitchFamily="34" charset="-120"/>
              </a:rPr>
              <a:t>Feature Engineering</a:t>
            </a:r>
            <a:endParaRPr lang="en-US" sz="2022" dirty="0"/>
          </a:p>
        </p:txBody>
      </p:sp>
      <p:sp>
        <p:nvSpPr>
          <p:cNvPr id="6" name="Text 3"/>
          <p:cNvSpPr/>
          <p:nvPr/>
        </p:nvSpPr>
        <p:spPr>
          <a:xfrm>
            <a:off x="2435543" y="3209806"/>
            <a:ext cx="2063829" cy="3616047"/>
          </a:xfrm>
          <a:prstGeom prst="rect">
            <a:avLst/>
          </a:prstGeom>
          <a:noFill/>
          <a:ln/>
        </p:spPr>
        <p:txBody>
          <a:bodyPr wrap="square" rtlCol="0" anchor="t"/>
          <a:lstStyle/>
          <a:p>
            <a:pPr marL="0" indent="0">
              <a:lnSpc>
                <a:spcPts val="2588"/>
              </a:lnSpc>
              <a:buNone/>
            </a:pPr>
            <a:r>
              <a:rPr lang="en-US" sz="1618" dirty="0">
                <a:solidFill>
                  <a:srgbClr val="DCD7E5"/>
                </a:solidFill>
                <a:latin typeface="Heebo" pitchFamily="34" charset="0"/>
                <a:ea typeface="Heebo" pitchFamily="34" charset="-122"/>
                <a:cs typeface="Heebo" pitchFamily="34" charset="-120"/>
              </a:rPr>
              <a:t>Carefully select and engineer relevant features from the Twitter data to capture sentiment-bearing signals. This may involve extracting linguistic, social, and contextual attributes that influence sentiment expression.</a:t>
            </a:r>
            <a:endParaRPr lang="en-US" sz="1618" dirty="0"/>
          </a:p>
        </p:txBody>
      </p:sp>
      <p:sp>
        <p:nvSpPr>
          <p:cNvPr id="7" name="Text 4"/>
          <p:cNvSpPr/>
          <p:nvPr/>
        </p:nvSpPr>
        <p:spPr>
          <a:xfrm>
            <a:off x="5008245" y="2362438"/>
            <a:ext cx="2063829" cy="320992"/>
          </a:xfrm>
          <a:prstGeom prst="rect">
            <a:avLst/>
          </a:prstGeom>
          <a:noFill/>
          <a:ln/>
        </p:spPr>
        <p:txBody>
          <a:bodyPr wrap="none" rtlCol="0" anchor="t"/>
          <a:lstStyle/>
          <a:p>
            <a:pPr marL="0" indent="0">
              <a:lnSpc>
                <a:spcPts val="2528"/>
              </a:lnSpc>
              <a:buNone/>
            </a:pPr>
            <a:r>
              <a:rPr lang="en-US" sz="2022" dirty="0">
                <a:solidFill>
                  <a:srgbClr val="F2F0F4"/>
                </a:solidFill>
                <a:latin typeface="Montserrat" pitchFamily="34" charset="0"/>
                <a:ea typeface="Montserrat" pitchFamily="34" charset="-122"/>
                <a:cs typeface="Montserrat" pitchFamily="34" charset="-120"/>
              </a:rPr>
              <a:t>Model Tuning</a:t>
            </a:r>
            <a:endParaRPr lang="en-US" sz="2022" dirty="0"/>
          </a:p>
        </p:txBody>
      </p:sp>
      <p:sp>
        <p:nvSpPr>
          <p:cNvPr id="8" name="Text 5"/>
          <p:cNvSpPr/>
          <p:nvPr/>
        </p:nvSpPr>
        <p:spPr>
          <a:xfrm>
            <a:off x="5008245" y="2888813"/>
            <a:ext cx="2063829" cy="3944779"/>
          </a:xfrm>
          <a:prstGeom prst="rect">
            <a:avLst/>
          </a:prstGeom>
          <a:noFill/>
          <a:ln/>
        </p:spPr>
        <p:txBody>
          <a:bodyPr wrap="square" rtlCol="0" anchor="t"/>
          <a:lstStyle/>
          <a:p>
            <a:pPr marL="0" indent="0">
              <a:lnSpc>
                <a:spcPts val="2588"/>
              </a:lnSpc>
              <a:buNone/>
            </a:pPr>
            <a:r>
              <a:rPr lang="en-US" sz="1618" dirty="0">
                <a:solidFill>
                  <a:srgbClr val="DCD7E5"/>
                </a:solidFill>
                <a:latin typeface="Heebo" pitchFamily="34" charset="0"/>
                <a:ea typeface="Heebo" pitchFamily="34" charset="-122"/>
                <a:cs typeface="Heebo" pitchFamily="34" charset="-120"/>
              </a:rPr>
              <a:t>Experiment with a variety of supervised learning models, such as logistic regression, support vector machines, and ensemble methods. Optimize hyperparameters to achieve the best performance on validation datasets.</a:t>
            </a:r>
            <a:endParaRPr lang="en-US" sz="1618" dirty="0"/>
          </a:p>
        </p:txBody>
      </p:sp>
      <p:sp>
        <p:nvSpPr>
          <p:cNvPr id="9" name="Text 6"/>
          <p:cNvSpPr/>
          <p:nvPr/>
        </p:nvSpPr>
        <p:spPr>
          <a:xfrm>
            <a:off x="7580948" y="2362438"/>
            <a:ext cx="2063829" cy="641985"/>
          </a:xfrm>
          <a:prstGeom prst="rect">
            <a:avLst/>
          </a:prstGeom>
          <a:noFill/>
          <a:ln/>
        </p:spPr>
        <p:txBody>
          <a:bodyPr wrap="square" rtlCol="0" anchor="t"/>
          <a:lstStyle/>
          <a:p>
            <a:pPr marL="0" indent="0">
              <a:lnSpc>
                <a:spcPts val="2528"/>
              </a:lnSpc>
              <a:buNone/>
            </a:pPr>
            <a:r>
              <a:rPr lang="en-US" sz="2022" dirty="0">
                <a:solidFill>
                  <a:srgbClr val="F2F0F4"/>
                </a:solidFill>
                <a:latin typeface="Montserrat" pitchFamily="34" charset="0"/>
                <a:ea typeface="Montserrat" pitchFamily="34" charset="-122"/>
                <a:cs typeface="Montserrat" pitchFamily="34" charset="-120"/>
              </a:rPr>
              <a:t>Deep Learning Models</a:t>
            </a:r>
            <a:endParaRPr lang="en-US" sz="2022" dirty="0"/>
          </a:p>
        </p:txBody>
      </p:sp>
      <p:sp>
        <p:nvSpPr>
          <p:cNvPr id="10" name="Text 7"/>
          <p:cNvSpPr/>
          <p:nvPr/>
        </p:nvSpPr>
        <p:spPr>
          <a:xfrm>
            <a:off x="7580948" y="3209806"/>
            <a:ext cx="2063829" cy="4273510"/>
          </a:xfrm>
          <a:prstGeom prst="rect">
            <a:avLst/>
          </a:prstGeom>
          <a:noFill/>
          <a:ln/>
        </p:spPr>
        <p:txBody>
          <a:bodyPr wrap="square" rtlCol="0" anchor="t"/>
          <a:lstStyle/>
          <a:p>
            <a:pPr marL="0" indent="0">
              <a:lnSpc>
                <a:spcPts val="2588"/>
              </a:lnSpc>
              <a:buNone/>
            </a:pPr>
            <a:r>
              <a:rPr lang="en-US" sz="1618" dirty="0">
                <a:solidFill>
                  <a:srgbClr val="DCD7E5"/>
                </a:solidFill>
                <a:latin typeface="Heebo" pitchFamily="34" charset="0"/>
                <a:ea typeface="Heebo" pitchFamily="34" charset="-122"/>
                <a:cs typeface="Heebo" pitchFamily="34" charset="-120"/>
              </a:rPr>
              <a:t>Leverage the power of deep neural networks, like LSTM and Transformer-based architectures, to capture complex semantic and contextual relationships in the Twitter text data for more accurate sentiment classification.</a:t>
            </a:r>
            <a:endParaRPr lang="en-US" sz="1618" dirty="0"/>
          </a:p>
        </p:txBody>
      </p:sp>
      <p:sp>
        <p:nvSpPr>
          <p:cNvPr id="11" name="Text 8"/>
          <p:cNvSpPr/>
          <p:nvPr/>
        </p:nvSpPr>
        <p:spPr>
          <a:xfrm>
            <a:off x="10153650" y="2362438"/>
            <a:ext cx="2063829" cy="641985"/>
          </a:xfrm>
          <a:prstGeom prst="rect">
            <a:avLst/>
          </a:prstGeom>
          <a:noFill/>
          <a:ln/>
        </p:spPr>
        <p:txBody>
          <a:bodyPr wrap="square" rtlCol="0" anchor="t"/>
          <a:lstStyle/>
          <a:p>
            <a:pPr marL="0" indent="0">
              <a:lnSpc>
                <a:spcPts val="2528"/>
              </a:lnSpc>
              <a:buNone/>
            </a:pPr>
            <a:r>
              <a:rPr lang="en-US" sz="2022" dirty="0">
                <a:solidFill>
                  <a:srgbClr val="F2F0F4"/>
                </a:solidFill>
                <a:latin typeface="Montserrat" pitchFamily="34" charset="0"/>
                <a:ea typeface="Montserrat" pitchFamily="34" charset="-122"/>
                <a:cs typeface="Montserrat" pitchFamily="34" charset="-120"/>
              </a:rPr>
              <a:t>Ensemble Methods</a:t>
            </a:r>
            <a:endParaRPr lang="en-US" sz="2022" dirty="0"/>
          </a:p>
        </p:txBody>
      </p:sp>
      <p:sp>
        <p:nvSpPr>
          <p:cNvPr id="12" name="Text 9"/>
          <p:cNvSpPr/>
          <p:nvPr/>
        </p:nvSpPr>
        <p:spPr>
          <a:xfrm>
            <a:off x="10153650" y="3209806"/>
            <a:ext cx="2063829" cy="3287316"/>
          </a:xfrm>
          <a:prstGeom prst="rect">
            <a:avLst/>
          </a:prstGeom>
          <a:noFill/>
          <a:ln/>
        </p:spPr>
        <p:txBody>
          <a:bodyPr wrap="square" rtlCol="0" anchor="t"/>
          <a:lstStyle/>
          <a:p>
            <a:pPr marL="0" indent="0">
              <a:lnSpc>
                <a:spcPts val="2588"/>
              </a:lnSpc>
              <a:buNone/>
            </a:pPr>
            <a:r>
              <a:rPr lang="en-US" sz="1618" dirty="0">
                <a:solidFill>
                  <a:srgbClr val="DCD7E5"/>
                </a:solidFill>
                <a:latin typeface="Heebo" pitchFamily="34" charset="0"/>
                <a:ea typeface="Heebo" pitchFamily="34" charset="-122"/>
                <a:cs typeface="Heebo" pitchFamily="34" charset="-120"/>
              </a:rPr>
              <a:t>Combine multiple sentiment analysis models through techniques like majority voting or stacking to improve overall accuracy and robustness, leveraging the strengths of different approaches.</a:t>
            </a:r>
            <a:endParaRPr lang="en-US" sz="161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CC36A4-99C9-E3E0-AE37-8F85F2450039}"/>
              </a:ext>
            </a:extLst>
          </p:cNvPr>
          <p:cNvPicPr>
            <a:picLocks noChangeAspect="1"/>
          </p:cNvPicPr>
          <p:nvPr/>
        </p:nvPicPr>
        <p:blipFill>
          <a:blip r:embed="rId2"/>
          <a:stretch>
            <a:fillRect/>
          </a:stretch>
        </p:blipFill>
        <p:spPr>
          <a:xfrm>
            <a:off x="931025" y="1130531"/>
            <a:ext cx="10603750" cy="5719155"/>
          </a:xfrm>
          <a:prstGeom prst="rect">
            <a:avLst/>
          </a:prstGeom>
        </p:spPr>
      </p:pic>
    </p:spTree>
    <p:extLst>
      <p:ext uri="{BB962C8B-B14F-4D97-AF65-F5344CB8AC3E}">
        <p14:creationId xmlns:p14="http://schemas.microsoft.com/office/powerpoint/2010/main" val="2536835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marL="0" indent="0">
              <a:lnSpc>
                <a:spcPts val="5468"/>
              </a:lnSpc>
              <a:buNone/>
            </a:pP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endParaRPr lang="en-US" sz="1750" dirty="0"/>
          </a:p>
        </p:txBody>
      </p:sp>
      <p:pic>
        <p:nvPicPr>
          <p:cNvPr id="9" name="Picture 8">
            <a:extLst>
              <a:ext uri="{FF2B5EF4-FFF2-40B4-BE49-F238E27FC236}">
                <a16:creationId xmlns:a16="http://schemas.microsoft.com/office/drawing/2014/main" id="{3CE947E9-01ED-2AD5-D90F-0F3937134006}"/>
              </a:ext>
            </a:extLst>
          </p:cNvPr>
          <p:cNvPicPr>
            <a:picLocks noChangeAspect="1"/>
          </p:cNvPicPr>
          <p:nvPr/>
        </p:nvPicPr>
        <p:blipFill>
          <a:blip r:embed="rId5"/>
          <a:stretch>
            <a:fillRect/>
          </a:stretch>
        </p:blipFill>
        <p:spPr>
          <a:xfrm>
            <a:off x="833199" y="2547462"/>
            <a:ext cx="7553325" cy="357187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164</TotalTime>
  <Words>793</Words>
  <Application>Microsoft Office PowerPoint</Application>
  <PresentationFormat>Custom</PresentationFormat>
  <Paragraphs>69</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Heebo</vt:lpstr>
      <vt:lpstr>Montserrat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BEPARI FARUQ HUSSAIN</cp:lastModifiedBy>
  <cp:revision>5</cp:revision>
  <dcterms:created xsi:type="dcterms:W3CDTF">2024-05-12T04:28:25Z</dcterms:created>
  <dcterms:modified xsi:type="dcterms:W3CDTF">2024-05-31T06:07:29Z</dcterms:modified>
</cp:coreProperties>
</file>